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handoutMasterIdLst>
    <p:handoutMasterId r:id="rId51"/>
  </p:handoutMasterIdLst>
  <p:sldIdLst>
    <p:sldId id="256" r:id="rId5"/>
    <p:sldId id="260" r:id="rId6"/>
    <p:sldId id="257" r:id="rId7"/>
    <p:sldId id="352" r:id="rId8"/>
    <p:sldId id="295" r:id="rId9"/>
    <p:sldId id="354" r:id="rId10"/>
    <p:sldId id="355" r:id="rId11"/>
    <p:sldId id="356" r:id="rId12"/>
    <p:sldId id="384" r:id="rId13"/>
    <p:sldId id="357" r:id="rId14"/>
    <p:sldId id="358" r:id="rId15"/>
    <p:sldId id="359" r:id="rId16"/>
    <p:sldId id="360" r:id="rId17"/>
    <p:sldId id="361" r:id="rId18"/>
    <p:sldId id="364" r:id="rId19"/>
    <p:sldId id="385" r:id="rId20"/>
    <p:sldId id="365" r:id="rId21"/>
    <p:sldId id="367" r:id="rId22"/>
    <p:sldId id="368" r:id="rId23"/>
    <p:sldId id="369" r:id="rId24"/>
    <p:sldId id="386" r:id="rId25"/>
    <p:sldId id="370" r:id="rId26"/>
    <p:sldId id="371" r:id="rId27"/>
    <p:sldId id="372" r:id="rId28"/>
    <p:sldId id="373" r:id="rId29"/>
    <p:sldId id="374" r:id="rId30"/>
    <p:sldId id="375" r:id="rId31"/>
    <p:sldId id="377" r:id="rId32"/>
    <p:sldId id="366" r:id="rId33"/>
    <p:sldId id="397" r:id="rId34"/>
    <p:sldId id="398" r:id="rId35"/>
    <p:sldId id="379" r:id="rId36"/>
    <p:sldId id="389" r:id="rId37"/>
    <p:sldId id="390" r:id="rId38"/>
    <p:sldId id="388" r:id="rId39"/>
    <p:sldId id="380" r:id="rId40"/>
    <p:sldId id="391" r:id="rId41"/>
    <p:sldId id="392" r:id="rId42"/>
    <p:sldId id="393" r:id="rId43"/>
    <p:sldId id="381" r:id="rId44"/>
    <p:sldId id="382" r:id="rId45"/>
    <p:sldId id="394" r:id="rId46"/>
    <p:sldId id="383" r:id="rId47"/>
    <p:sldId id="395" r:id="rId48"/>
    <p:sldId id="396" r:id="rId49"/>
  </p:sldIdLst>
  <p:sldSz cx="9144000" cy="5715000" type="screen16x10"/>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300"/>
    <a:srgbClr val="3A0000"/>
    <a:srgbClr val="F68800"/>
    <a:srgbClr val="E956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9269" autoAdjust="0"/>
  </p:normalViewPr>
  <p:slideViewPr>
    <p:cSldViewPr snapToObjects="1" showGuides="1">
      <p:cViewPr varScale="1">
        <p:scale>
          <a:sx n="102" d="100"/>
          <a:sy n="102" d="100"/>
        </p:scale>
        <p:origin x="1085" y="8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2901097-AC4E-824A-A531-18DCD97EBBAE}" type="datetimeFigureOut">
              <a:rPr lang="nl-NL" smtClean="0"/>
              <a:t>12-4-2024</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636CA0A-651C-8E4B-BC86-DBD9F24F22F9}" type="slidenum">
              <a:rPr lang="nl-NL" smtClean="0"/>
              <a:t>‹nr.›</a:t>
            </a:fld>
            <a:endParaRPr lang="nl-NL"/>
          </a:p>
        </p:txBody>
      </p:sp>
    </p:spTree>
    <p:extLst>
      <p:ext uri="{BB962C8B-B14F-4D97-AF65-F5344CB8AC3E}">
        <p14:creationId xmlns:p14="http://schemas.microsoft.com/office/powerpoint/2010/main" val="3633487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A9B43CD-23D7-4040-94E6-02A17C3AB59C}" type="datetimeFigureOut">
              <a:rPr lang="nl-NL" smtClean="0"/>
              <a:t>12-4-2024</a:t>
            </a:fld>
            <a:endParaRPr lang="nl-NL"/>
          </a:p>
        </p:txBody>
      </p:sp>
      <p:sp>
        <p:nvSpPr>
          <p:cNvPr id="4" name="Tijdelijke aanduiding voor dia-afbeelding 3"/>
          <p:cNvSpPr>
            <a:spLocks noGrp="1" noRot="1" noChangeAspect="1"/>
          </p:cNvSpPr>
          <p:nvPr>
            <p:ph type="sldImg" idx="2"/>
          </p:nvPr>
        </p:nvSpPr>
        <p:spPr>
          <a:xfrm>
            <a:off x="719138" y="1241425"/>
            <a:ext cx="535940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5039B78-DE4D-465D-9BBF-AD5B4B5FE1E2}" type="slidenum">
              <a:rPr lang="nl-NL" smtClean="0"/>
              <a:t>‹nr.›</a:t>
            </a:fld>
            <a:endParaRPr lang="nl-NL"/>
          </a:p>
        </p:txBody>
      </p:sp>
    </p:spTree>
    <p:extLst>
      <p:ext uri="{BB962C8B-B14F-4D97-AF65-F5344CB8AC3E}">
        <p14:creationId xmlns:p14="http://schemas.microsoft.com/office/powerpoint/2010/main" val="321215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Acr597319216801283572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2307" y="903958"/>
            <a:ext cx="4207778" cy="3659501"/>
          </a:xfrm>
          <a:prstGeom prst="rect">
            <a:avLst/>
          </a:prstGeom>
        </p:spPr>
      </p:pic>
      <p:pic>
        <p:nvPicPr>
          <p:cNvPr id="8" name="Afbeelding 7"/>
          <p:cNvPicPr>
            <a:picLocks noChangeAspect="1"/>
          </p:cNvPicPr>
          <p:nvPr userDrawn="1"/>
        </p:nvPicPr>
        <p:blipFill>
          <a:blip r:embed="rId3"/>
          <a:stretch>
            <a:fillRect/>
          </a:stretch>
        </p:blipFill>
        <p:spPr>
          <a:xfrm>
            <a:off x="8362950" y="3778250"/>
            <a:ext cx="787400" cy="1943100"/>
          </a:xfrm>
          <a:prstGeom prst="rect">
            <a:avLst/>
          </a:prstGeom>
        </p:spPr>
      </p:pic>
      <p:pic>
        <p:nvPicPr>
          <p:cNvPr id="9" name="Afbeelding 8"/>
          <p:cNvPicPr>
            <a:picLocks noChangeAspect="1"/>
          </p:cNvPicPr>
          <p:nvPr userDrawn="1"/>
        </p:nvPicPr>
        <p:blipFill>
          <a:blip r:embed="rId4"/>
          <a:stretch>
            <a:fillRect/>
          </a:stretch>
        </p:blipFill>
        <p:spPr>
          <a:xfrm>
            <a:off x="0" y="-6350"/>
            <a:ext cx="787400" cy="1943100"/>
          </a:xfrm>
          <a:prstGeom prst="rect">
            <a:avLst/>
          </a:prstGeom>
        </p:spPr>
      </p:pic>
      <p:sp>
        <p:nvSpPr>
          <p:cNvPr id="2" name="Titel 1"/>
          <p:cNvSpPr>
            <a:spLocks noGrp="1"/>
          </p:cNvSpPr>
          <p:nvPr>
            <p:ph type="ctrTitle"/>
          </p:nvPr>
        </p:nvSpPr>
        <p:spPr>
          <a:xfrm>
            <a:off x="685800" y="3745846"/>
            <a:ext cx="7772400" cy="942629"/>
          </a:xfrm>
        </p:spPr>
        <p:txBody>
          <a:bodyPr>
            <a:normAutofit/>
          </a:bodyPr>
          <a:lstStyle>
            <a:lvl1pPr algn="ctr">
              <a:defRPr sz="2800"/>
            </a:lvl1pPr>
          </a:lstStyle>
          <a:p>
            <a:r>
              <a:rPr lang="en-US"/>
              <a:t>Titelstijl van model bewerken</a:t>
            </a:r>
            <a:endParaRPr lang="nl-NL" dirty="0"/>
          </a:p>
        </p:txBody>
      </p:sp>
      <p:sp>
        <p:nvSpPr>
          <p:cNvPr id="3" name="Subtitel 2"/>
          <p:cNvSpPr>
            <a:spLocks noGrp="1"/>
          </p:cNvSpPr>
          <p:nvPr>
            <p:ph type="subTitle" idx="1"/>
          </p:nvPr>
        </p:nvSpPr>
        <p:spPr>
          <a:xfrm>
            <a:off x="685800" y="4701635"/>
            <a:ext cx="7772400" cy="820222"/>
          </a:xfrm>
        </p:spPr>
        <p:txBody>
          <a:bodyPr>
            <a:normAutofit/>
          </a:bodyPr>
          <a:lstStyle>
            <a:lvl1pPr marL="0" indent="0" algn="ctr">
              <a:buNone/>
              <a:defRPr sz="2200">
                <a:solidFill>
                  <a:srgbClr val="3A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Tree>
    <p:extLst>
      <p:ext uri="{BB962C8B-B14F-4D97-AF65-F5344CB8AC3E}">
        <p14:creationId xmlns:p14="http://schemas.microsoft.com/office/powerpoint/2010/main" val="110718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 met titel en tekst of plaatje">
    <p:spTree>
      <p:nvGrpSpPr>
        <p:cNvPr id="1" name=""/>
        <p:cNvGrpSpPr/>
        <p:nvPr/>
      </p:nvGrpSpPr>
      <p:grpSpPr>
        <a:xfrm>
          <a:off x="0" y="0"/>
          <a:ext cx="0" cy="0"/>
          <a:chOff x="0" y="0"/>
          <a:chExt cx="0" cy="0"/>
        </a:xfrm>
      </p:grpSpPr>
      <p:sp>
        <p:nvSpPr>
          <p:cNvPr id="2" name="Titel 1"/>
          <p:cNvSpPr>
            <a:spLocks noGrp="1"/>
          </p:cNvSpPr>
          <p:nvPr>
            <p:ph type="title"/>
          </p:nvPr>
        </p:nvSpPr>
        <p:spPr>
          <a:xfrm>
            <a:off x="431706" y="5145"/>
            <a:ext cx="8255094" cy="896555"/>
          </a:xfrm>
        </p:spPr>
        <p:txBody>
          <a:bodyPr/>
          <a:lstStyle/>
          <a:p>
            <a:r>
              <a:rPr lang="en-US"/>
              <a:t>Titelstijl van model bewerken</a:t>
            </a:r>
            <a:endParaRPr lang="nl-NL"/>
          </a:p>
        </p:txBody>
      </p:sp>
      <p:sp>
        <p:nvSpPr>
          <p:cNvPr id="3" name="Tijdelijke aanduiding voor inhoud 2"/>
          <p:cNvSpPr>
            <a:spLocks noGrp="1"/>
          </p:cNvSpPr>
          <p:nvPr>
            <p:ph idx="1"/>
          </p:nvPr>
        </p:nvSpPr>
        <p:spPr>
          <a:xfrm>
            <a:off x="431705" y="1224736"/>
            <a:ext cx="8261189" cy="3720996"/>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cxnSp>
        <p:nvCxnSpPr>
          <p:cNvPr id="7" name="Rechte verbindingslijn 6"/>
          <p:cNvCxnSpPr/>
          <p:nvPr userDrawn="1"/>
        </p:nvCxnSpPr>
        <p:spPr>
          <a:xfrm>
            <a:off x="463295" y="920496"/>
            <a:ext cx="8229600" cy="1"/>
          </a:xfrm>
          <a:prstGeom prst="line">
            <a:avLst/>
          </a:prstGeom>
          <a:ln w="12700" cmpd="sng">
            <a:solidFill>
              <a:srgbClr val="F0830F"/>
            </a:solidFill>
          </a:ln>
          <a:effectLst/>
        </p:spPr>
        <p:style>
          <a:lnRef idx="2">
            <a:schemeClr val="accent1"/>
          </a:lnRef>
          <a:fillRef idx="0">
            <a:schemeClr val="accent1"/>
          </a:fillRef>
          <a:effectRef idx="1">
            <a:schemeClr val="accent1"/>
          </a:effectRef>
          <a:fontRef idx="minor">
            <a:schemeClr val="tx1"/>
          </a:fontRef>
        </p:style>
      </p:cxnSp>
      <p:pic>
        <p:nvPicPr>
          <p:cNvPr id="8" name="Afbeelding 7" descr="NwZ-logo-bas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792" y="5049664"/>
            <a:ext cx="1808633" cy="428851"/>
          </a:xfrm>
          <a:prstGeom prst="rect">
            <a:avLst/>
          </a:prstGeom>
        </p:spPr>
      </p:pic>
      <p:pic>
        <p:nvPicPr>
          <p:cNvPr id="9" name="Afbeelding 8"/>
          <p:cNvPicPr>
            <a:picLocks noChangeAspect="1"/>
          </p:cNvPicPr>
          <p:nvPr userDrawn="1"/>
        </p:nvPicPr>
        <p:blipFill>
          <a:blip r:embed="rId3"/>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4"/>
          <a:stretch>
            <a:fillRect/>
          </a:stretch>
        </p:blipFill>
        <p:spPr>
          <a:xfrm>
            <a:off x="-94" y="0"/>
            <a:ext cx="431800" cy="901700"/>
          </a:xfrm>
          <a:prstGeom prst="rect">
            <a:avLst/>
          </a:prstGeom>
        </p:spPr>
      </p:pic>
    </p:spTree>
    <p:extLst>
      <p:ext uri="{BB962C8B-B14F-4D97-AF65-F5344CB8AC3E}">
        <p14:creationId xmlns:p14="http://schemas.microsoft.com/office/powerpoint/2010/main" val="158422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 met  tekst of plaatje">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501850"/>
            <a:ext cx="8229600" cy="4464496"/>
          </a:xfrm>
        </p:spPr>
        <p:txBody>
          <a:bodyPr lIns="108000" rIns="108000" anchor="t" anchorCtr="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pic>
        <p:nvPicPr>
          <p:cNvPr id="8" name="Afbeelding 7" descr="NwZ-logo-bas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792" y="5049664"/>
            <a:ext cx="1808633" cy="428851"/>
          </a:xfrm>
          <a:prstGeom prst="rect">
            <a:avLst/>
          </a:prstGeom>
        </p:spPr>
      </p:pic>
      <p:pic>
        <p:nvPicPr>
          <p:cNvPr id="9" name="Afbeelding 8"/>
          <p:cNvPicPr>
            <a:picLocks noChangeAspect="1"/>
          </p:cNvPicPr>
          <p:nvPr userDrawn="1"/>
        </p:nvPicPr>
        <p:blipFill>
          <a:blip r:embed="rId3"/>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4"/>
          <a:stretch>
            <a:fillRect/>
          </a:stretch>
        </p:blipFill>
        <p:spPr>
          <a:xfrm>
            <a:off x="-94" y="0"/>
            <a:ext cx="431800" cy="901700"/>
          </a:xfrm>
          <a:prstGeom prst="rect">
            <a:avLst/>
          </a:prstGeom>
        </p:spPr>
      </p:pic>
    </p:spTree>
    <p:extLst>
      <p:ext uri="{BB962C8B-B14F-4D97-AF65-F5344CB8AC3E}">
        <p14:creationId xmlns:p14="http://schemas.microsoft.com/office/powerpoint/2010/main" val="305106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a met titel en 2 kolommen">
    <p:spTree>
      <p:nvGrpSpPr>
        <p:cNvPr id="1" name=""/>
        <p:cNvGrpSpPr/>
        <p:nvPr/>
      </p:nvGrpSpPr>
      <p:grpSpPr>
        <a:xfrm>
          <a:off x="0" y="0"/>
          <a:ext cx="0" cy="0"/>
          <a:chOff x="0" y="0"/>
          <a:chExt cx="0" cy="0"/>
        </a:xfrm>
      </p:grpSpPr>
      <p:pic>
        <p:nvPicPr>
          <p:cNvPr id="8" name="Afbeelding 7" descr="NwZ-logo-bas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792" y="5049664"/>
            <a:ext cx="1808633" cy="428851"/>
          </a:xfrm>
          <a:prstGeom prst="rect">
            <a:avLst/>
          </a:prstGeom>
        </p:spPr>
      </p:pic>
      <p:pic>
        <p:nvPicPr>
          <p:cNvPr id="9" name="Afbeelding 8"/>
          <p:cNvPicPr>
            <a:picLocks noChangeAspect="1"/>
          </p:cNvPicPr>
          <p:nvPr userDrawn="1"/>
        </p:nvPicPr>
        <p:blipFill>
          <a:blip r:embed="rId3"/>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4"/>
          <a:stretch>
            <a:fillRect/>
          </a:stretch>
        </p:blipFill>
        <p:spPr>
          <a:xfrm>
            <a:off x="-94" y="0"/>
            <a:ext cx="431800" cy="901700"/>
          </a:xfrm>
          <a:prstGeom prst="rect">
            <a:avLst/>
          </a:prstGeom>
        </p:spPr>
      </p:pic>
      <p:sp>
        <p:nvSpPr>
          <p:cNvPr id="2" name="Titel 1"/>
          <p:cNvSpPr>
            <a:spLocks noGrp="1"/>
          </p:cNvSpPr>
          <p:nvPr>
            <p:ph type="title"/>
          </p:nvPr>
        </p:nvSpPr>
        <p:spPr>
          <a:xfrm>
            <a:off x="467544" y="0"/>
            <a:ext cx="8229600" cy="901700"/>
          </a:xfrm>
        </p:spPr>
        <p:txBody>
          <a:bodyPr/>
          <a:lstStyle/>
          <a:p>
            <a:r>
              <a:rPr lang="en-US"/>
              <a:t>Titelstijl van model bewerken</a:t>
            </a:r>
            <a:endParaRPr lang="nl-NL"/>
          </a:p>
        </p:txBody>
      </p:sp>
      <p:sp>
        <p:nvSpPr>
          <p:cNvPr id="3" name="Tijdelijke aanduiding voor inhoud 2"/>
          <p:cNvSpPr>
            <a:spLocks noGrp="1"/>
          </p:cNvSpPr>
          <p:nvPr>
            <p:ph sz="half" idx="1"/>
          </p:nvPr>
        </p:nvSpPr>
        <p:spPr>
          <a:xfrm>
            <a:off x="457200" y="1111250"/>
            <a:ext cx="4038600" cy="3834482"/>
          </a:xfrm>
        </p:spPr>
        <p:txBody>
          <a:bodyPr/>
          <a:lstStyle>
            <a:lvl1pPr>
              <a:defRPr sz="2500">
                <a:solidFill>
                  <a:srgbClr val="3A0000"/>
                </a:solidFill>
              </a:defRPr>
            </a:lvl1pPr>
            <a:lvl2pPr>
              <a:defRPr sz="2200">
                <a:solidFill>
                  <a:srgbClr val="3A0000"/>
                </a:solidFill>
              </a:defRPr>
            </a:lvl2pPr>
            <a:lvl3pPr>
              <a:defRPr sz="1800">
                <a:solidFill>
                  <a:srgbClr val="3A0000"/>
                </a:solidFill>
              </a:defRPr>
            </a:lvl3pPr>
            <a:lvl4pPr>
              <a:defRPr sz="1400">
                <a:solidFill>
                  <a:srgbClr val="3A0000"/>
                </a:solidFill>
              </a:defRPr>
            </a:lvl4pPr>
            <a:lvl5pPr>
              <a:defRPr sz="1100">
                <a:solidFill>
                  <a:srgbClr val="3A0000"/>
                </a:solidFill>
              </a:defRPr>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4" name="Tijdelijke aanduiding voor inhoud 3"/>
          <p:cNvSpPr>
            <a:spLocks noGrp="1"/>
          </p:cNvSpPr>
          <p:nvPr>
            <p:ph sz="half" idx="2"/>
          </p:nvPr>
        </p:nvSpPr>
        <p:spPr>
          <a:xfrm>
            <a:off x="4648200" y="1111250"/>
            <a:ext cx="4038600" cy="3834482"/>
          </a:xfrm>
        </p:spPr>
        <p:txBody>
          <a:bodyPr/>
          <a:lstStyle>
            <a:lvl1pPr>
              <a:defRPr sz="2500"/>
            </a:lvl1pPr>
            <a:lvl2pPr>
              <a:defRPr sz="2200"/>
            </a:lvl2pPr>
            <a:lvl3pPr>
              <a:defRPr sz="1800"/>
            </a:lvl3pPr>
            <a:lvl4pPr>
              <a:defRPr sz="1400"/>
            </a:lvl4pPr>
            <a:lvl5pPr>
              <a:defRPr sz="11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cxnSp>
        <p:nvCxnSpPr>
          <p:cNvPr id="11" name="Rechte verbindingslijn 10"/>
          <p:cNvCxnSpPr/>
          <p:nvPr userDrawn="1"/>
        </p:nvCxnSpPr>
        <p:spPr>
          <a:xfrm>
            <a:off x="463295" y="913284"/>
            <a:ext cx="8229600" cy="1"/>
          </a:xfrm>
          <a:prstGeom prst="line">
            <a:avLst/>
          </a:prstGeom>
          <a:ln w="12700" cmpd="sng">
            <a:solidFill>
              <a:srgbClr val="F0830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57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 met 2 kolommen">
    <p:spTree>
      <p:nvGrpSpPr>
        <p:cNvPr id="1" name=""/>
        <p:cNvGrpSpPr/>
        <p:nvPr/>
      </p:nvGrpSpPr>
      <p:grpSpPr>
        <a:xfrm>
          <a:off x="0" y="0"/>
          <a:ext cx="0" cy="0"/>
          <a:chOff x="0" y="0"/>
          <a:chExt cx="0" cy="0"/>
        </a:xfrm>
      </p:grpSpPr>
      <p:pic>
        <p:nvPicPr>
          <p:cNvPr id="8" name="Afbeelding 7" descr="NwZ-logo-bas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792" y="5049664"/>
            <a:ext cx="1808633" cy="428851"/>
          </a:xfrm>
          <a:prstGeom prst="rect">
            <a:avLst/>
          </a:prstGeom>
        </p:spPr>
      </p:pic>
      <p:pic>
        <p:nvPicPr>
          <p:cNvPr id="9" name="Afbeelding 8"/>
          <p:cNvPicPr>
            <a:picLocks noChangeAspect="1"/>
          </p:cNvPicPr>
          <p:nvPr userDrawn="1"/>
        </p:nvPicPr>
        <p:blipFill>
          <a:blip r:embed="rId3"/>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4"/>
          <a:stretch>
            <a:fillRect/>
          </a:stretch>
        </p:blipFill>
        <p:spPr>
          <a:xfrm>
            <a:off x="-94" y="0"/>
            <a:ext cx="431800" cy="901700"/>
          </a:xfrm>
          <a:prstGeom prst="rect">
            <a:avLst/>
          </a:prstGeom>
        </p:spPr>
      </p:pic>
      <p:sp>
        <p:nvSpPr>
          <p:cNvPr id="3" name="Tijdelijke aanduiding voor inhoud 2"/>
          <p:cNvSpPr>
            <a:spLocks noGrp="1"/>
          </p:cNvSpPr>
          <p:nvPr>
            <p:ph sz="half" idx="1"/>
          </p:nvPr>
        </p:nvSpPr>
        <p:spPr>
          <a:xfrm>
            <a:off x="457200" y="409228"/>
            <a:ext cx="4038600" cy="4536504"/>
          </a:xfrm>
        </p:spPr>
        <p:txBody>
          <a:bodyPr/>
          <a:lstStyle>
            <a:lvl1pPr>
              <a:defRPr sz="2500">
                <a:solidFill>
                  <a:srgbClr val="3A0000"/>
                </a:solidFill>
              </a:defRPr>
            </a:lvl1pPr>
            <a:lvl2pPr>
              <a:defRPr sz="2200">
                <a:solidFill>
                  <a:srgbClr val="3A0000"/>
                </a:solidFill>
              </a:defRPr>
            </a:lvl2pPr>
            <a:lvl3pPr>
              <a:defRPr sz="1800">
                <a:solidFill>
                  <a:srgbClr val="3A0000"/>
                </a:solidFill>
              </a:defRPr>
            </a:lvl3pPr>
            <a:lvl4pPr>
              <a:defRPr sz="1400">
                <a:solidFill>
                  <a:srgbClr val="3A0000"/>
                </a:solidFill>
              </a:defRPr>
            </a:lvl4pPr>
            <a:lvl5pPr>
              <a:defRPr sz="1100">
                <a:solidFill>
                  <a:srgbClr val="3A0000"/>
                </a:solidFill>
              </a:defRPr>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4" name="Tijdelijke aanduiding voor inhoud 3"/>
          <p:cNvSpPr>
            <a:spLocks noGrp="1"/>
          </p:cNvSpPr>
          <p:nvPr>
            <p:ph sz="half" idx="2"/>
          </p:nvPr>
        </p:nvSpPr>
        <p:spPr>
          <a:xfrm>
            <a:off x="4648200" y="409228"/>
            <a:ext cx="4038600" cy="4536504"/>
          </a:xfrm>
        </p:spPr>
        <p:txBody>
          <a:bodyPr/>
          <a:lstStyle>
            <a:lvl1pPr>
              <a:defRPr sz="2500"/>
            </a:lvl1pPr>
            <a:lvl2pPr>
              <a:defRPr sz="2200"/>
            </a:lvl2pPr>
            <a:lvl3pPr>
              <a:defRPr sz="1800"/>
            </a:lvl3pPr>
            <a:lvl4pPr>
              <a:defRPr sz="1400"/>
            </a:lvl4pPr>
            <a:lvl5pPr>
              <a:defRPr sz="11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Tree>
    <p:extLst>
      <p:ext uri="{BB962C8B-B14F-4D97-AF65-F5344CB8AC3E}">
        <p14:creationId xmlns:p14="http://schemas.microsoft.com/office/powerpoint/2010/main" val="429446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foto">
    <p:spTree>
      <p:nvGrpSpPr>
        <p:cNvPr id="1" name=""/>
        <p:cNvGrpSpPr/>
        <p:nvPr/>
      </p:nvGrpSpPr>
      <p:grpSpPr>
        <a:xfrm>
          <a:off x="0" y="0"/>
          <a:ext cx="0" cy="0"/>
          <a:chOff x="0" y="0"/>
          <a:chExt cx="0" cy="0"/>
        </a:xfrm>
      </p:grpSpPr>
      <p:sp>
        <p:nvSpPr>
          <p:cNvPr id="2" name="Titel 1"/>
          <p:cNvSpPr>
            <a:spLocks noGrp="1"/>
          </p:cNvSpPr>
          <p:nvPr>
            <p:ph type="title"/>
          </p:nvPr>
        </p:nvSpPr>
        <p:spPr>
          <a:xfrm>
            <a:off x="2088576" y="4153644"/>
            <a:ext cx="6875912" cy="864096"/>
          </a:xfrm>
        </p:spPr>
        <p:txBody>
          <a:bodyPr/>
          <a:lstStyle/>
          <a:p>
            <a:r>
              <a:rPr lang="en-US"/>
              <a:t>Titelstijl van model bewerken</a:t>
            </a:r>
            <a:endParaRPr lang="nl-NL"/>
          </a:p>
        </p:txBody>
      </p:sp>
      <p:pic>
        <p:nvPicPr>
          <p:cNvPr id="6" name="Afbeelding 5" descr="NwZ-beeld-1 retouch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50604" cy="4069957"/>
          </a:xfrm>
          <a:prstGeom prst="rect">
            <a:avLst/>
          </a:prstGeom>
        </p:spPr>
      </p:pic>
      <p:pic>
        <p:nvPicPr>
          <p:cNvPr id="7" name="Afbeelding 6" descr="Acr5973192168012835721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45041"/>
            <a:ext cx="2088576" cy="1816432"/>
          </a:xfrm>
          <a:prstGeom prst="rect">
            <a:avLst/>
          </a:prstGeom>
        </p:spPr>
      </p:pic>
      <p:cxnSp>
        <p:nvCxnSpPr>
          <p:cNvPr id="8" name="Rechte verbindingslijn 7"/>
          <p:cNvCxnSpPr/>
          <p:nvPr userDrawn="1"/>
        </p:nvCxnSpPr>
        <p:spPr>
          <a:xfrm flipV="1">
            <a:off x="2088576" y="4276912"/>
            <a:ext cx="0" cy="1279338"/>
          </a:xfrm>
          <a:prstGeom prst="line">
            <a:avLst/>
          </a:prstGeom>
          <a:ln>
            <a:solidFill>
              <a:srgbClr val="45240B"/>
            </a:solidFill>
          </a:ln>
        </p:spPr>
        <p:style>
          <a:lnRef idx="1">
            <a:schemeClr val="dk1"/>
          </a:lnRef>
          <a:fillRef idx="0">
            <a:schemeClr val="dk1"/>
          </a:fillRef>
          <a:effectRef idx="0">
            <a:schemeClr val="dk1"/>
          </a:effectRef>
          <a:fontRef idx="minor">
            <a:schemeClr val="tx1"/>
          </a:fontRef>
        </p:style>
      </p:cxnSp>
      <p:pic>
        <p:nvPicPr>
          <p:cNvPr id="9" name="Afbeelding 8"/>
          <p:cNvPicPr>
            <a:picLocks noChangeAspect="1"/>
          </p:cNvPicPr>
          <p:nvPr userDrawn="1"/>
        </p:nvPicPr>
        <p:blipFill>
          <a:blip r:embed="rId4"/>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5"/>
          <a:stretch>
            <a:fillRect/>
          </a:stretch>
        </p:blipFill>
        <p:spPr>
          <a:xfrm>
            <a:off x="-94" y="0"/>
            <a:ext cx="431800" cy="901700"/>
          </a:xfrm>
          <a:prstGeom prst="rect">
            <a:avLst/>
          </a:prstGeom>
        </p:spPr>
      </p:pic>
      <p:sp>
        <p:nvSpPr>
          <p:cNvPr id="11" name="Subtitel 2"/>
          <p:cNvSpPr>
            <a:spLocks noGrp="1"/>
          </p:cNvSpPr>
          <p:nvPr>
            <p:ph type="subTitle" idx="1"/>
          </p:nvPr>
        </p:nvSpPr>
        <p:spPr>
          <a:xfrm>
            <a:off x="2088576" y="5017740"/>
            <a:ext cx="6630228" cy="676205"/>
          </a:xfrm>
        </p:spPr>
        <p:txBody>
          <a:bodyPr>
            <a:normAutofit/>
          </a:bodyPr>
          <a:lstStyle>
            <a:lvl1pPr marL="0" indent="0" algn="l">
              <a:buNone/>
              <a:defRPr sz="2200">
                <a:solidFill>
                  <a:srgbClr val="3A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Tree>
    <p:extLst>
      <p:ext uri="{BB962C8B-B14F-4D97-AF65-F5344CB8AC3E}">
        <p14:creationId xmlns:p14="http://schemas.microsoft.com/office/powerpoint/2010/main" val="169851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foto zelf toevoegen">
    <p:spTree>
      <p:nvGrpSpPr>
        <p:cNvPr id="1" name=""/>
        <p:cNvGrpSpPr/>
        <p:nvPr/>
      </p:nvGrpSpPr>
      <p:grpSpPr>
        <a:xfrm>
          <a:off x="0" y="0"/>
          <a:ext cx="0" cy="0"/>
          <a:chOff x="0" y="0"/>
          <a:chExt cx="0" cy="0"/>
        </a:xfrm>
      </p:grpSpPr>
      <p:sp>
        <p:nvSpPr>
          <p:cNvPr id="2" name="Titel 1"/>
          <p:cNvSpPr>
            <a:spLocks noGrp="1"/>
          </p:cNvSpPr>
          <p:nvPr>
            <p:ph type="title"/>
          </p:nvPr>
        </p:nvSpPr>
        <p:spPr>
          <a:xfrm>
            <a:off x="2094832" y="4153644"/>
            <a:ext cx="6869656" cy="792088"/>
          </a:xfrm>
        </p:spPr>
        <p:txBody>
          <a:bodyPr anchor="ctr" anchorCtr="0">
            <a:noAutofit/>
          </a:bodyPr>
          <a:lstStyle>
            <a:lvl1pPr algn="l">
              <a:defRPr sz="2600" b="1"/>
            </a:lvl1pPr>
          </a:lstStyle>
          <a:p>
            <a:r>
              <a:rPr lang="en-US"/>
              <a:t>Titelstijl van model bewerken</a:t>
            </a:r>
            <a:endParaRPr lang="nl-NL" dirty="0"/>
          </a:p>
        </p:txBody>
      </p:sp>
      <p:sp>
        <p:nvSpPr>
          <p:cNvPr id="3" name="Tijdelijke aanduiding voor afbeelding 2"/>
          <p:cNvSpPr>
            <a:spLocks noGrp="1"/>
          </p:cNvSpPr>
          <p:nvPr>
            <p:ph type="pic" idx="1"/>
          </p:nvPr>
        </p:nvSpPr>
        <p:spPr>
          <a:xfrm>
            <a:off x="2083006" y="337220"/>
            <a:ext cx="6593123"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Sleep de afbeelding naar de tijdelijke aanduiding of klik op het pictogram als u een afbeelding wilt toevoegen</a:t>
            </a:r>
            <a:endParaRPr lang="nl-NL"/>
          </a:p>
        </p:txBody>
      </p:sp>
      <p:pic>
        <p:nvPicPr>
          <p:cNvPr id="8" name="Afbeelding 7" descr="Acr597319216801283572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6" y="4014070"/>
            <a:ext cx="2088576" cy="1816432"/>
          </a:xfrm>
          <a:prstGeom prst="rect">
            <a:avLst/>
          </a:prstGeom>
        </p:spPr>
      </p:pic>
      <p:cxnSp>
        <p:nvCxnSpPr>
          <p:cNvPr id="9" name="Rechte verbindingslijn 8"/>
          <p:cNvCxnSpPr/>
          <p:nvPr userDrawn="1"/>
        </p:nvCxnSpPr>
        <p:spPr>
          <a:xfrm flipH="1">
            <a:off x="323528" y="4060763"/>
            <a:ext cx="8396336" cy="0"/>
          </a:xfrm>
          <a:prstGeom prst="line">
            <a:avLst/>
          </a:prstGeom>
          <a:ln>
            <a:solidFill>
              <a:srgbClr val="45240B"/>
            </a:solidFill>
          </a:ln>
        </p:spPr>
        <p:style>
          <a:lnRef idx="1">
            <a:schemeClr val="dk1"/>
          </a:lnRef>
          <a:fillRef idx="0">
            <a:schemeClr val="dk1"/>
          </a:fillRef>
          <a:effectRef idx="0">
            <a:schemeClr val="dk1"/>
          </a:effectRef>
          <a:fontRef idx="minor">
            <a:schemeClr val="tx1"/>
          </a:fontRef>
        </p:style>
      </p:cxnSp>
      <p:pic>
        <p:nvPicPr>
          <p:cNvPr id="10" name="Afbeelding 9"/>
          <p:cNvPicPr>
            <a:picLocks noChangeAspect="1"/>
          </p:cNvPicPr>
          <p:nvPr userDrawn="1"/>
        </p:nvPicPr>
        <p:blipFill>
          <a:blip r:embed="rId3"/>
          <a:stretch>
            <a:fillRect/>
          </a:stretch>
        </p:blipFill>
        <p:spPr>
          <a:xfrm>
            <a:off x="8718804" y="4822718"/>
            <a:ext cx="431800" cy="901700"/>
          </a:xfrm>
          <a:prstGeom prst="rect">
            <a:avLst/>
          </a:prstGeom>
        </p:spPr>
      </p:pic>
      <p:pic>
        <p:nvPicPr>
          <p:cNvPr id="11" name="Afbeelding 10"/>
          <p:cNvPicPr>
            <a:picLocks noChangeAspect="1"/>
          </p:cNvPicPr>
          <p:nvPr userDrawn="1"/>
        </p:nvPicPr>
        <p:blipFill>
          <a:blip r:embed="rId4"/>
          <a:stretch>
            <a:fillRect/>
          </a:stretch>
        </p:blipFill>
        <p:spPr>
          <a:xfrm>
            <a:off x="-94" y="0"/>
            <a:ext cx="431800" cy="901700"/>
          </a:xfrm>
          <a:prstGeom prst="rect">
            <a:avLst/>
          </a:prstGeom>
        </p:spPr>
      </p:pic>
      <p:cxnSp>
        <p:nvCxnSpPr>
          <p:cNvPr id="12" name="Rechte verbindingslijn 11"/>
          <p:cNvCxnSpPr/>
          <p:nvPr userDrawn="1"/>
        </p:nvCxnSpPr>
        <p:spPr>
          <a:xfrm flipV="1">
            <a:off x="2088576" y="4276912"/>
            <a:ext cx="0" cy="1279338"/>
          </a:xfrm>
          <a:prstGeom prst="line">
            <a:avLst/>
          </a:prstGeom>
          <a:ln>
            <a:solidFill>
              <a:srgbClr val="45240B"/>
            </a:solidFill>
          </a:ln>
        </p:spPr>
        <p:style>
          <a:lnRef idx="1">
            <a:schemeClr val="dk1"/>
          </a:lnRef>
          <a:fillRef idx="0">
            <a:schemeClr val="dk1"/>
          </a:fillRef>
          <a:effectRef idx="0">
            <a:schemeClr val="dk1"/>
          </a:effectRef>
          <a:fontRef idx="minor">
            <a:schemeClr val="tx1"/>
          </a:fontRef>
        </p:style>
      </p:cxnSp>
      <p:sp>
        <p:nvSpPr>
          <p:cNvPr id="21" name="Subtitel 2"/>
          <p:cNvSpPr>
            <a:spLocks noGrp="1"/>
          </p:cNvSpPr>
          <p:nvPr>
            <p:ph type="subTitle" idx="10"/>
          </p:nvPr>
        </p:nvSpPr>
        <p:spPr>
          <a:xfrm>
            <a:off x="2094832" y="4945732"/>
            <a:ext cx="6731132" cy="676205"/>
          </a:xfrm>
        </p:spPr>
        <p:txBody>
          <a:bodyPr>
            <a:normAutofit/>
          </a:bodyPr>
          <a:lstStyle>
            <a:lvl1pPr marL="0" indent="0" algn="l">
              <a:buNone/>
              <a:defRPr sz="2200">
                <a:solidFill>
                  <a:srgbClr val="3A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Tree>
    <p:extLst>
      <p:ext uri="{BB962C8B-B14F-4D97-AF65-F5344CB8AC3E}">
        <p14:creationId xmlns:p14="http://schemas.microsoft.com/office/powerpoint/2010/main" val="27493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ftiteling">
    <p:spTree>
      <p:nvGrpSpPr>
        <p:cNvPr id="1" name=""/>
        <p:cNvGrpSpPr/>
        <p:nvPr/>
      </p:nvGrpSpPr>
      <p:grpSpPr>
        <a:xfrm>
          <a:off x="0" y="0"/>
          <a:ext cx="0" cy="0"/>
          <a:chOff x="0" y="0"/>
          <a:chExt cx="0" cy="0"/>
        </a:xfrm>
      </p:grpSpPr>
      <p:pic>
        <p:nvPicPr>
          <p:cNvPr id="5" name="Afbeelding 4" descr="NwZ-logo-bas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2000" y="2137500"/>
            <a:ext cx="3600000" cy="853610"/>
          </a:xfrm>
          <a:prstGeom prst="rect">
            <a:avLst/>
          </a:prstGeom>
        </p:spPr>
      </p:pic>
      <p:sp>
        <p:nvSpPr>
          <p:cNvPr id="6" name="Tekstvak 5"/>
          <p:cNvSpPr txBox="1"/>
          <p:nvPr userDrawn="1"/>
        </p:nvSpPr>
        <p:spPr>
          <a:xfrm>
            <a:off x="2772000" y="3146988"/>
            <a:ext cx="3599999" cy="369332"/>
          </a:xfrm>
          <a:prstGeom prst="rect">
            <a:avLst/>
          </a:prstGeom>
          <a:noFill/>
        </p:spPr>
        <p:txBody>
          <a:bodyPr wrap="square" rtlCol="0">
            <a:spAutoFit/>
          </a:bodyPr>
          <a:lstStyle/>
          <a:p>
            <a:pPr algn="ctr"/>
            <a:r>
              <a:rPr lang="nl-NL" sz="1800" dirty="0">
                <a:solidFill>
                  <a:srgbClr val="F68800"/>
                </a:solidFill>
                <a:latin typeface="Verdana"/>
              </a:rPr>
              <a:t>Bedankt en tot ziens</a:t>
            </a:r>
          </a:p>
        </p:txBody>
      </p:sp>
      <p:pic>
        <p:nvPicPr>
          <p:cNvPr id="7" name="Afbeelding 6"/>
          <p:cNvPicPr>
            <a:picLocks noChangeAspect="1"/>
          </p:cNvPicPr>
          <p:nvPr userDrawn="1"/>
        </p:nvPicPr>
        <p:blipFill>
          <a:blip r:embed="rId3"/>
          <a:stretch>
            <a:fillRect/>
          </a:stretch>
        </p:blipFill>
        <p:spPr>
          <a:xfrm>
            <a:off x="8718804" y="4822718"/>
            <a:ext cx="431800" cy="901700"/>
          </a:xfrm>
          <a:prstGeom prst="rect">
            <a:avLst/>
          </a:prstGeom>
        </p:spPr>
      </p:pic>
      <p:pic>
        <p:nvPicPr>
          <p:cNvPr id="8" name="Afbeelding 7"/>
          <p:cNvPicPr>
            <a:picLocks noChangeAspect="1"/>
          </p:cNvPicPr>
          <p:nvPr userDrawn="1"/>
        </p:nvPicPr>
        <p:blipFill>
          <a:blip r:embed="rId4"/>
          <a:stretch>
            <a:fillRect/>
          </a:stretch>
        </p:blipFill>
        <p:spPr>
          <a:xfrm>
            <a:off x="-94" y="0"/>
            <a:ext cx="431800" cy="901700"/>
          </a:xfrm>
          <a:prstGeom prst="rect">
            <a:avLst/>
          </a:prstGeom>
        </p:spPr>
      </p:pic>
    </p:spTree>
    <p:extLst>
      <p:ext uri="{BB962C8B-B14F-4D97-AF65-F5344CB8AC3E}">
        <p14:creationId xmlns:p14="http://schemas.microsoft.com/office/powerpoint/2010/main" val="254298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48574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61" r:id="rId5"/>
    <p:sldLayoutId id="2147483654" r:id="rId6"/>
    <p:sldLayoutId id="2147483657" r:id="rId7"/>
    <p:sldLayoutId id="2147483655" r:id="rId8"/>
  </p:sldLayoutIdLst>
  <p:txStyles>
    <p:titleStyle>
      <a:lvl1pPr algn="l" defTabSz="457200" rtl="0" eaLnBrk="1" latinLnBrk="0" hangingPunct="1">
        <a:spcBef>
          <a:spcPct val="0"/>
        </a:spcBef>
        <a:buNone/>
        <a:defRPr sz="2600" b="1" i="0" kern="1200">
          <a:solidFill>
            <a:srgbClr val="F68800"/>
          </a:solidFill>
          <a:latin typeface="Verdana"/>
          <a:ea typeface="+mj-ea"/>
          <a:cs typeface="Verdana"/>
        </a:defRPr>
      </a:lvl1pPr>
    </p:titleStyle>
    <p:bodyStyle>
      <a:lvl1pPr marL="252000" indent="-252000" algn="l" defTabSz="457200" rtl="0" eaLnBrk="1" latinLnBrk="0" hangingPunct="1">
        <a:spcBef>
          <a:spcPct val="20000"/>
        </a:spcBef>
        <a:buFont typeface="Arial"/>
        <a:buChar char="•"/>
        <a:defRPr sz="2500" b="0" i="0" kern="1200">
          <a:solidFill>
            <a:srgbClr val="3A0000"/>
          </a:solidFill>
          <a:latin typeface="Verdana"/>
          <a:ea typeface="+mn-ea"/>
          <a:cs typeface="Verdana"/>
        </a:defRPr>
      </a:lvl1pPr>
      <a:lvl2pPr marL="576000" indent="-216000" algn="l" defTabSz="457200" rtl="0" eaLnBrk="1" latinLnBrk="0" hangingPunct="1">
        <a:spcBef>
          <a:spcPct val="20000"/>
        </a:spcBef>
        <a:buFont typeface="Arial"/>
        <a:buChar char="•"/>
        <a:defRPr sz="2200" b="0" i="0" kern="1200">
          <a:solidFill>
            <a:srgbClr val="3A0000"/>
          </a:solidFill>
          <a:latin typeface="Verdana"/>
          <a:ea typeface="+mn-ea"/>
          <a:cs typeface="Verdana"/>
        </a:defRPr>
      </a:lvl2pPr>
      <a:lvl3pPr marL="828000" indent="-180000" algn="l" defTabSz="457200" rtl="0" eaLnBrk="1" latinLnBrk="0" hangingPunct="1">
        <a:spcBef>
          <a:spcPct val="20000"/>
        </a:spcBef>
        <a:buFont typeface="Arial"/>
        <a:buChar char="•"/>
        <a:defRPr sz="1800" b="0" i="0" kern="1200">
          <a:solidFill>
            <a:srgbClr val="3A0000"/>
          </a:solidFill>
          <a:latin typeface="Verdana"/>
          <a:ea typeface="+mn-ea"/>
          <a:cs typeface="Verdana"/>
        </a:defRPr>
      </a:lvl3pPr>
      <a:lvl4pPr marL="1044000" indent="-144000" algn="l" defTabSz="457200" rtl="0" eaLnBrk="1" latinLnBrk="0" hangingPunct="1">
        <a:spcBef>
          <a:spcPct val="20000"/>
        </a:spcBef>
        <a:buFont typeface="Arial"/>
        <a:buChar char="•"/>
        <a:defRPr sz="1400" b="0" i="0" kern="1200">
          <a:solidFill>
            <a:srgbClr val="3A0000"/>
          </a:solidFill>
          <a:latin typeface="Verdana"/>
          <a:ea typeface="+mn-ea"/>
          <a:cs typeface="Verdana"/>
        </a:defRPr>
      </a:lvl4pPr>
      <a:lvl5pPr marL="1260000" indent="-108000" algn="l" defTabSz="457200" rtl="0" eaLnBrk="1" latinLnBrk="0" hangingPunct="1">
        <a:spcBef>
          <a:spcPct val="20000"/>
        </a:spcBef>
        <a:buFont typeface="Arial"/>
        <a:buChar char="•"/>
        <a:defRPr sz="1100" b="0" i="0" kern="1200">
          <a:solidFill>
            <a:srgbClr val="3A0000"/>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menti.com/al6okeo9sxy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5513" y="664457"/>
            <a:ext cx="7772400" cy="942629"/>
          </a:xfrm>
        </p:spPr>
        <p:txBody>
          <a:bodyPr/>
          <a:lstStyle/>
          <a:p>
            <a:r>
              <a:rPr lang="nl-NL" dirty="0"/>
              <a:t>Topzorg 2024</a:t>
            </a:r>
          </a:p>
        </p:txBody>
      </p:sp>
      <p:sp>
        <p:nvSpPr>
          <p:cNvPr id="3" name="Ondertitel 2"/>
          <p:cNvSpPr>
            <a:spLocks noGrp="1"/>
          </p:cNvSpPr>
          <p:nvPr>
            <p:ph type="subTitle" idx="1"/>
          </p:nvPr>
        </p:nvSpPr>
        <p:spPr>
          <a:xfrm>
            <a:off x="685800" y="3909448"/>
            <a:ext cx="7772400" cy="820222"/>
          </a:xfrm>
        </p:spPr>
        <p:txBody>
          <a:bodyPr>
            <a:normAutofit lnSpcReduction="10000"/>
          </a:bodyPr>
          <a:lstStyle/>
          <a:p>
            <a:r>
              <a:rPr lang="nl-NL" b="1" dirty="0"/>
              <a:t>Verantwoordelijkheidsverdeling</a:t>
            </a:r>
          </a:p>
          <a:p>
            <a:r>
              <a:rPr lang="nl-NL" i="1" dirty="0"/>
              <a:t>van hoofdbehandelaar naar regiebehandelaar</a:t>
            </a:r>
          </a:p>
        </p:txBody>
      </p:sp>
      <p:sp>
        <p:nvSpPr>
          <p:cNvPr id="4" name="Ondertitel 2">
            <a:extLst>
              <a:ext uri="{FF2B5EF4-FFF2-40B4-BE49-F238E27FC236}">
                <a16:creationId xmlns:a16="http://schemas.microsoft.com/office/drawing/2014/main" id="{4F439960-EB69-C410-5504-A657C51BC331}"/>
              </a:ext>
            </a:extLst>
          </p:cNvPr>
          <p:cNvSpPr txBox="1">
            <a:spLocks/>
          </p:cNvSpPr>
          <p:nvPr/>
        </p:nvSpPr>
        <p:spPr>
          <a:xfrm>
            <a:off x="695513" y="4657700"/>
            <a:ext cx="7772400" cy="820222"/>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2200" b="0" i="0" kern="1200">
                <a:solidFill>
                  <a:srgbClr val="3A0000"/>
                </a:solidFill>
                <a:latin typeface="Verdana"/>
                <a:ea typeface="+mn-ea"/>
                <a:cs typeface="Verdana"/>
              </a:defRPr>
            </a:lvl1pPr>
            <a:lvl2pPr marL="457200" indent="0" algn="ctr" defTabSz="457200" rtl="0" eaLnBrk="1" latinLnBrk="0" hangingPunct="1">
              <a:spcBef>
                <a:spcPct val="20000"/>
              </a:spcBef>
              <a:buFont typeface="Arial"/>
              <a:buNone/>
              <a:defRPr sz="2200" b="0" i="0" kern="1200">
                <a:solidFill>
                  <a:schemeClr val="tx1">
                    <a:tint val="75000"/>
                  </a:schemeClr>
                </a:solidFill>
                <a:latin typeface="Verdana"/>
                <a:ea typeface="+mn-ea"/>
                <a:cs typeface="Verdana"/>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Verdana"/>
                <a:ea typeface="+mn-ea"/>
                <a:cs typeface="Verdana"/>
              </a:defRPr>
            </a:lvl3pPr>
            <a:lvl4pPr marL="1371600" indent="0" algn="ctr" defTabSz="457200" rtl="0" eaLnBrk="1" latinLnBrk="0" hangingPunct="1">
              <a:spcBef>
                <a:spcPct val="20000"/>
              </a:spcBef>
              <a:buFont typeface="Arial"/>
              <a:buNone/>
              <a:defRPr sz="1400" b="0" i="0" kern="1200">
                <a:solidFill>
                  <a:schemeClr val="tx1">
                    <a:tint val="75000"/>
                  </a:schemeClr>
                </a:solidFill>
                <a:latin typeface="Verdana"/>
                <a:ea typeface="+mn-ea"/>
                <a:cs typeface="Verdana"/>
              </a:defRPr>
            </a:lvl4pPr>
            <a:lvl5pPr marL="1828800" indent="0" algn="ctr" defTabSz="457200" rtl="0" eaLnBrk="1" latinLnBrk="0" hangingPunct="1">
              <a:spcBef>
                <a:spcPct val="20000"/>
              </a:spcBef>
              <a:buFont typeface="Arial"/>
              <a:buNone/>
              <a:defRPr sz="1100" b="0" i="0" kern="1200">
                <a:solidFill>
                  <a:schemeClr val="tx1">
                    <a:tint val="75000"/>
                  </a:schemeClr>
                </a:solidFill>
                <a:latin typeface="Verdana"/>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nl-NL" dirty="0"/>
          </a:p>
          <a:p>
            <a:r>
              <a:rPr lang="nl-NL" dirty="0"/>
              <a:t>Rosie de Weerd, jurist Noordwest Ziekenhuisgroep</a:t>
            </a:r>
          </a:p>
        </p:txBody>
      </p:sp>
    </p:spTree>
    <p:extLst>
      <p:ext uri="{BB962C8B-B14F-4D97-AF65-F5344CB8AC3E}">
        <p14:creationId xmlns:p14="http://schemas.microsoft.com/office/powerpoint/2010/main" val="68383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Regiebehandelaar – uitspraak CTG</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2000" dirty="0"/>
              <a:t>CTG ziet aanleiding om vaste rechtspraak te herformuleren en voortaan te spreken van een ‘regiebehandelaar’ </a:t>
            </a:r>
          </a:p>
          <a:p>
            <a:pPr marL="0" indent="0">
              <a:buNone/>
            </a:pPr>
            <a:endParaRPr lang="nl-NL" sz="2000" dirty="0"/>
          </a:p>
          <a:p>
            <a:pPr marL="0" indent="0">
              <a:buNone/>
            </a:pPr>
            <a:r>
              <a:rPr lang="nl-NL" sz="2000" dirty="0"/>
              <a:t>Reden: “de toegenomen </a:t>
            </a:r>
            <a:r>
              <a:rPr lang="nl-NL" sz="2000" u="sng" dirty="0"/>
              <a:t>complexiteit</a:t>
            </a:r>
            <a:r>
              <a:rPr lang="nl-NL" sz="2000" dirty="0"/>
              <a:t> van zorg, die soms door zorgverleners van verschillende instellingen wordt verleend, vereist uitgangspunten die </a:t>
            </a:r>
            <a:r>
              <a:rPr lang="nl-NL" sz="2000" u="sng" dirty="0"/>
              <a:t>meer flexibel</a:t>
            </a:r>
            <a:r>
              <a:rPr lang="nl-NL" sz="2000" dirty="0"/>
              <a:t> toegepast kunnen worden “</a:t>
            </a:r>
          </a:p>
          <a:p>
            <a:pPr marL="0" indent="0">
              <a:buNone/>
            </a:pPr>
            <a:endParaRPr lang="nl-NL" dirty="0"/>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lvl="1"/>
            <a:endParaRPr lang="nl-NL" dirty="0">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descr="Afbeelding met stoel, meubels&#10;&#10;Automatisch gegenereerde beschrijving">
            <a:extLst>
              <a:ext uri="{FF2B5EF4-FFF2-40B4-BE49-F238E27FC236}">
                <a16:creationId xmlns:a16="http://schemas.microsoft.com/office/drawing/2014/main" id="{33E80FA1-42DD-1001-D508-607ABCEEBF1E}"/>
              </a:ext>
            </a:extLst>
          </p:cNvPr>
          <p:cNvPicPr>
            <a:picLocks noChangeAspect="1"/>
          </p:cNvPicPr>
          <p:nvPr/>
        </p:nvPicPr>
        <p:blipFill>
          <a:blip r:embed="rId2"/>
          <a:stretch>
            <a:fillRect/>
          </a:stretch>
        </p:blipFill>
        <p:spPr>
          <a:xfrm>
            <a:off x="5796136" y="3433564"/>
            <a:ext cx="2438400" cy="1417320"/>
          </a:xfrm>
          <a:prstGeom prst="rect">
            <a:avLst/>
          </a:prstGeom>
        </p:spPr>
      </p:pic>
    </p:spTree>
    <p:extLst>
      <p:ext uri="{BB962C8B-B14F-4D97-AF65-F5344CB8AC3E}">
        <p14:creationId xmlns:p14="http://schemas.microsoft.com/office/powerpoint/2010/main" val="419500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Regiebehandelaar – uitspraak CTG</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i="1" dirty="0"/>
              <a:t>Inhoudelijke verantwoordelijkheid</a:t>
            </a:r>
          </a:p>
          <a:p>
            <a:pPr marL="0" indent="0">
              <a:buNone/>
            </a:pPr>
            <a:endParaRPr lang="nl-NL" i="1" dirty="0"/>
          </a:p>
          <a:p>
            <a:pPr marL="0" indent="0">
              <a:buNone/>
            </a:pPr>
            <a:r>
              <a:rPr lang="nl-NL" dirty="0"/>
              <a:t>Indien bij de behandeling van één patiënt </a:t>
            </a:r>
            <a:r>
              <a:rPr lang="nl-NL" b="1" dirty="0"/>
              <a:t>twee of meer zorgverleners</a:t>
            </a:r>
            <a:r>
              <a:rPr lang="nl-NL" dirty="0"/>
              <a:t> betrokken zijn, moet als uitgangspunt worden genomen dat elke bij de behandeling betrokken zorgverlener </a:t>
            </a:r>
            <a:r>
              <a:rPr lang="nl-NL" b="1" dirty="0"/>
              <a:t>een eigen professionele verantwoordelijkheid</a:t>
            </a:r>
            <a:r>
              <a:rPr lang="nl-NL" dirty="0"/>
              <a:t> heeft en houdt jegens die patiënt</a:t>
            </a:r>
          </a:p>
          <a:p>
            <a:pPr marL="0" indent="0">
              <a:buNone/>
            </a:pPr>
            <a:endParaRPr lang="nl-NL" dirty="0"/>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lvl="1"/>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788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Regiebehandelaar – uitspraak CTG</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i="1" dirty="0"/>
              <a:t>Wanneer regiebehandelaar?</a:t>
            </a:r>
          </a:p>
          <a:p>
            <a:pPr marL="0" indent="0">
              <a:buNone/>
            </a:pPr>
            <a:endParaRPr lang="nl-NL" i="1" dirty="0"/>
          </a:p>
          <a:p>
            <a:pPr marL="0" indent="0">
              <a:buNone/>
            </a:pPr>
            <a:r>
              <a:rPr lang="nl-NL" dirty="0"/>
              <a:t>Deze (individuele) zorgverleners dragen er in gevallen waarin </a:t>
            </a:r>
            <a:r>
              <a:rPr lang="nl-NL" b="1" dirty="0"/>
              <a:t>de aard en/of complexiteit </a:t>
            </a:r>
            <a:r>
              <a:rPr lang="nl-NL" dirty="0"/>
              <a:t>van de </a:t>
            </a:r>
            <a:r>
              <a:rPr lang="nl-NL" b="1" dirty="0"/>
              <a:t>behandeling</a:t>
            </a:r>
            <a:r>
              <a:rPr lang="nl-NL" dirty="0"/>
              <a:t> dat </a:t>
            </a:r>
            <a:r>
              <a:rPr lang="nl-NL" b="1" dirty="0"/>
              <a:t>nodig</a:t>
            </a:r>
            <a:r>
              <a:rPr lang="nl-NL" dirty="0"/>
              <a:t> maakt, steeds zorg voor dat één van hen als regiebehandelaar wordt aangewezen</a:t>
            </a:r>
          </a:p>
          <a:p>
            <a:pPr marL="0" indent="0">
              <a:buNone/>
            </a:pPr>
            <a:endParaRPr lang="nl-NL" dirty="0"/>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lvl="1"/>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002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Regiebehandelaar – uitspraak CTG</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62500" lnSpcReduction="20000"/>
          </a:bodyPr>
          <a:lstStyle/>
          <a:p>
            <a:pPr marL="0" indent="0">
              <a:buNone/>
            </a:pPr>
            <a:r>
              <a:rPr lang="nl-NL" sz="2800" dirty="0">
                <a:effectLst/>
                <a:latin typeface="Verdana" panose="020B0604030504040204" pitchFamily="34" charset="0"/>
                <a:ea typeface="Verdana" panose="020B0604030504040204" pitchFamily="34" charset="0"/>
                <a:cs typeface="Verdana" panose="020B0604030504040204" pitchFamily="34" charset="0"/>
              </a:rPr>
              <a:t>De regiebehandelaar ziet er in ieder geval op toe, dat </a:t>
            </a:r>
          </a:p>
          <a:p>
            <a:pPr marL="0" indent="0">
              <a:buNone/>
            </a:pPr>
            <a:endParaRPr lang="nl-NL" sz="2800" dirty="0">
              <a:effectLst/>
              <a:latin typeface="Verdana" panose="020B0604030504040204" pitchFamily="34" charset="0"/>
              <a:ea typeface="Verdana" panose="020B0604030504040204" pitchFamily="34" charset="0"/>
              <a:cs typeface="Verdana" panose="020B0604030504040204" pitchFamily="34" charset="0"/>
            </a:endParaRPr>
          </a:p>
          <a:p>
            <a:r>
              <a:rPr lang="nl-NL" sz="2800" dirty="0">
                <a:effectLst/>
                <a:latin typeface="Verdana" panose="020B0604030504040204" pitchFamily="34" charset="0"/>
                <a:ea typeface="Verdana" panose="020B0604030504040204" pitchFamily="34" charset="0"/>
                <a:cs typeface="Verdana" panose="020B0604030504040204" pitchFamily="34" charset="0"/>
              </a:rPr>
              <a:t>de </a:t>
            </a:r>
            <a:r>
              <a:rPr lang="nl-NL" sz="2800" b="1" dirty="0">
                <a:effectLst/>
                <a:latin typeface="Verdana" panose="020B0604030504040204" pitchFamily="34" charset="0"/>
                <a:ea typeface="Verdana" panose="020B0604030504040204" pitchFamily="34" charset="0"/>
                <a:cs typeface="Verdana" panose="020B0604030504040204" pitchFamily="34" charset="0"/>
              </a:rPr>
              <a:t>continuïteit</a:t>
            </a:r>
            <a:r>
              <a:rPr lang="nl-NL" sz="2800" dirty="0">
                <a:effectLst/>
                <a:latin typeface="Verdana" panose="020B0604030504040204" pitchFamily="34" charset="0"/>
                <a:ea typeface="Verdana" panose="020B0604030504040204" pitchFamily="34" charset="0"/>
                <a:cs typeface="Verdana" panose="020B0604030504040204" pitchFamily="34" charset="0"/>
              </a:rPr>
              <a:t> en de </a:t>
            </a:r>
            <a:r>
              <a:rPr lang="nl-NL" sz="2800" b="1" dirty="0">
                <a:effectLst/>
                <a:latin typeface="Verdana" panose="020B0604030504040204" pitchFamily="34" charset="0"/>
                <a:ea typeface="Verdana" panose="020B0604030504040204" pitchFamily="34" charset="0"/>
                <a:cs typeface="Verdana" panose="020B0604030504040204" pitchFamily="34" charset="0"/>
              </a:rPr>
              <a:t>samenhang</a:t>
            </a:r>
            <a:r>
              <a:rPr lang="nl-NL" sz="2800" dirty="0">
                <a:effectLst/>
                <a:latin typeface="Verdana" panose="020B0604030504040204" pitchFamily="34" charset="0"/>
                <a:ea typeface="Verdana" panose="020B0604030504040204" pitchFamily="34" charset="0"/>
                <a:cs typeface="Verdana" panose="020B0604030504040204" pitchFamily="34" charset="0"/>
              </a:rPr>
              <a:t> van de zorgverlening aan de patiënt wordt </a:t>
            </a:r>
            <a:r>
              <a:rPr lang="nl-NL" sz="2800" b="1" dirty="0">
                <a:effectLst/>
                <a:latin typeface="Verdana" panose="020B0604030504040204" pitchFamily="34" charset="0"/>
                <a:ea typeface="Verdana" panose="020B0604030504040204" pitchFamily="34" charset="0"/>
                <a:cs typeface="Verdana" panose="020B0604030504040204" pitchFamily="34" charset="0"/>
              </a:rPr>
              <a:t>bewaakt</a:t>
            </a:r>
            <a:r>
              <a:rPr lang="nl-NL" sz="2800" dirty="0">
                <a:effectLst/>
                <a:latin typeface="Verdana" panose="020B0604030504040204" pitchFamily="34" charset="0"/>
                <a:ea typeface="Verdana" panose="020B0604030504040204" pitchFamily="34" charset="0"/>
                <a:cs typeface="Verdana" panose="020B0604030504040204" pitchFamily="34" charset="0"/>
              </a:rPr>
              <a:t> en dat waar nodig een aanpassing van de gezamenlijke behandeling in gang wordt geze</a:t>
            </a:r>
            <a:r>
              <a:rPr lang="nl-NL" sz="2800" dirty="0">
                <a:latin typeface="Verdana" panose="020B0604030504040204" pitchFamily="34" charset="0"/>
                <a:ea typeface="Verdana" panose="020B0604030504040204" pitchFamily="34" charset="0"/>
                <a:cs typeface="Verdana" panose="020B0604030504040204" pitchFamily="34" charset="0"/>
              </a:rPr>
              <a:t>t </a:t>
            </a:r>
          </a:p>
          <a:p>
            <a:pPr marL="0" indent="0">
              <a:buNone/>
            </a:pPr>
            <a:endParaRPr lang="nl-NL" sz="2800" dirty="0">
              <a:latin typeface="Verdana" panose="020B0604030504040204" pitchFamily="34" charset="0"/>
              <a:ea typeface="Verdana" panose="020B0604030504040204" pitchFamily="34" charset="0"/>
              <a:cs typeface="Verdana" panose="020B0604030504040204" pitchFamily="34" charset="0"/>
            </a:endParaRPr>
          </a:p>
          <a:p>
            <a:r>
              <a:rPr lang="nl-NL" sz="2800" dirty="0">
                <a:effectLst/>
                <a:latin typeface="Verdana" panose="020B0604030504040204" pitchFamily="34" charset="0"/>
                <a:ea typeface="Verdana" panose="020B0604030504040204" pitchFamily="34" charset="0"/>
                <a:cs typeface="Verdana" panose="020B0604030504040204" pitchFamily="34" charset="0"/>
              </a:rPr>
              <a:t>er een </a:t>
            </a:r>
            <a:r>
              <a:rPr lang="nl-NL" sz="2800" b="1" dirty="0">
                <a:effectLst/>
                <a:latin typeface="Verdana" panose="020B0604030504040204" pitchFamily="34" charset="0"/>
                <a:ea typeface="Verdana" panose="020B0604030504040204" pitchFamily="34" charset="0"/>
                <a:cs typeface="Verdana" panose="020B0604030504040204" pitchFamily="34" charset="0"/>
              </a:rPr>
              <a:t>adequate informatie-uitwisseling </a:t>
            </a:r>
            <a:r>
              <a:rPr lang="nl-NL" sz="2800" dirty="0">
                <a:effectLst/>
                <a:latin typeface="Verdana" panose="020B0604030504040204" pitchFamily="34" charset="0"/>
                <a:ea typeface="Verdana" panose="020B0604030504040204" pitchFamily="34" charset="0"/>
                <a:cs typeface="Verdana" panose="020B0604030504040204" pitchFamily="34" charset="0"/>
              </a:rPr>
              <a:t>en voldoende overleg is tussen de bij de behandeling van de patiënt betrokken zorgverleners </a:t>
            </a:r>
          </a:p>
          <a:p>
            <a:pPr marL="0" indent="0">
              <a:buNone/>
            </a:pPr>
            <a:endParaRPr lang="nl-NL" sz="2800" dirty="0">
              <a:effectLst/>
              <a:latin typeface="Verdana" panose="020B0604030504040204" pitchFamily="34" charset="0"/>
              <a:ea typeface="Verdana" panose="020B0604030504040204" pitchFamily="34" charset="0"/>
              <a:cs typeface="Verdana" panose="020B0604030504040204" pitchFamily="34" charset="0"/>
            </a:endParaRPr>
          </a:p>
          <a:p>
            <a:r>
              <a:rPr lang="nl-NL" sz="2800" dirty="0">
                <a:effectLst/>
                <a:latin typeface="Verdana" panose="020B0604030504040204" pitchFamily="34" charset="0"/>
                <a:ea typeface="Verdana" panose="020B0604030504040204" pitchFamily="34" charset="0"/>
                <a:cs typeface="Verdana" panose="020B0604030504040204" pitchFamily="34" charset="0"/>
              </a:rPr>
              <a:t>er </a:t>
            </a:r>
            <a:r>
              <a:rPr lang="nl-NL" sz="2800" b="1" dirty="0">
                <a:effectLst/>
                <a:latin typeface="Verdana" panose="020B0604030504040204" pitchFamily="34" charset="0"/>
                <a:ea typeface="Verdana" panose="020B0604030504040204" pitchFamily="34" charset="0"/>
                <a:cs typeface="Verdana" panose="020B0604030504040204" pitchFamily="34" charset="0"/>
              </a:rPr>
              <a:t>één aanspreekpunt </a:t>
            </a:r>
            <a:r>
              <a:rPr lang="nl-NL" sz="2800" dirty="0">
                <a:effectLst/>
                <a:latin typeface="Verdana" panose="020B0604030504040204" pitchFamily="34" charset="0"/>
                <a:ea typeface="Verdana" panose="020B0604030504040204" pitchFamily="34" charset="0"/>
                <a:cs typeface="Verdana" panose="020B0604030504040204" pitchFamily="34" charset="0"/>
              </a:rPr>
              <a:t>voor de patiënt en diens naaste betrekking(en) is voor het tijdig beantwoorden van vragen over de behandeling</a:t>
            </a: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i="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9964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Regiebehandelaar – uitspraak CTG</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85000" lnSpcReduction="20000"/>
          </a:bodyPr>
          <a:lstStyle/>
          <a:p>
            <a:pPr marL="0" indent="0">
              <a:buNone/>
            </a:pPr>
            <a:r>
              <a:rPr lang="nl-NL" sz="2800" dirty="0">
                <a:effectLst/>
                <a:latin typeface="Verdana" panose="020B0604030504040204" pitchFamily="34" charset="0"/>
                <a:ea typeface="Verdana" panose="020B0604030504040204" pitchFamily="34" charset="0"/>
                <a:cs typeface="Verdana" panose="020B0604030504040204" pitchFamily="34" charset="0"/>
              </a:rPr>
              <a:t>Regiebehandelaar hoeft niet zelf het aanspreekpunt te zijn</a:t>
            </a:r>
          </a:p>
          <a:p>
            <a:pPr marL="0" indent="0">
              <a:buNone/>
            </a:pPr>
            <a:endParaRPr lang="nl-NL"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800" dirty="0">
                <a:latin typeface="Verdana" panose="020B0604030504040204" pitchFamily="34" charset="0"/>
                <a:ea typeface="Verdana" panose="020B0604030504040204" pitchFamily="34" charset="0"/>
                <a:cs typeface="Verdana" panose="020B0604030504040204" pitchFamily="34" charset="0"/>
              </a:rPr>
              <a:t>Regiebehandelaar hoeft niet zelf alle vragen te kunnen beantwoorden</a:t>
            </a:r>
          </a:p>
          <a:p>
            <a:pPr marL="0" indent="0">
              <a:buNone/>
            </a:pPr>
            <a:endParaRPr lang="nl-NL"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800" dirty="0">
                <a:latin typeface="Verdana" panose="020B0604030504040204" pitchFamily="34" charset="0"/>
                <a:ea typeface="Verdana" panose="020B0604030504040204" pitchFamily="34" charset="0"/>
                <a:cs typeface="Verdana" panose="020B0604030504040204" pitchFamily="34" charset="0"/>
              </a:rPr>
              <a:t>Casus: verwerend gynaecoloog regiebehandelaar, had grotere rol bij besluit tot (spoed)sectio</a:t>
            </a:r>
          </a:p>
          <a:p>
            <a:pPr marL="0" indent="0">
              <a:buNone/>
            </a:pPr>
            <a:endParaRPr lang="nl-NL"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800" dirty="0">
                <a:latin typeface="Verdana" panose="020B0604030504040204" pitchFamily="34" charset="0"/>
                <a:ea typeface="Verdana" panose="020B0604030504040204" pitchFamily="34" charset="0"/>
                <a:cs typeface="Verdana" panose="020B0604030504040204" pitchFamily="34" charset="0"/>
              </a:rPr>
              <a:t>Verschillen </a:t>
            </a:r>
            <a:r>
              <a:rPr lang="nl-NL" sz="2800" dirty="0" err="1">
                <a:latin typeface="Verdana" panose="020B0604030504040204" pitchFamily="34" charset="0"/>
                <a:ea typeface="Verdana" panose="020B0604030504040204" pitchFamily="34" charset="0"/>
                <a:cs typeface="Verdana" panose="020B0604030504040204" pitchFamily="34" charset="0"/>
              </a:rPr>
              <a:t>hoofdbehandelaarschap</a:t>
            </a:r>
            <a:r>
              <a:rPr lang="nl-NL" sz="2800" dirty="0">
                <a:latin typeface="Verdana" panose="020B0604030504040204" pitchFamily="34" charset="0"/>
                <a:ea typeface="Verdana" panose="020B0604030504040204" pitchFamily="34" charset="0"/>
                <a:cs typeface="Verdana" panose="020B0604030504040204" pitchFamily="34" charset="0"/>
              </a:rPr>
              <a:t>? </a:t>
            </a: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i="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AutoShape 2" descr="verzameling handgetekende vraagtekens. doodle vragen tekens instellen.  vectorillustratie. 4404707 Vectorkunst bij Vecteezy">
            <a:extLst>
              <a:ext uri="{FF2B5EF4-FFF2-40B4-BE49-F238E27FC236}">
                <a16:creationId xmlns:a16="http://schemas.microsoft.com/office/drawing/2014/main" id="{93D5420D-2DC1-9299-9A58-4DFC479FFE59}"/>
              </a:ext>
            </a:extLst>
          </p:cNvPr>
          <p:cNvSpPr>
            <a:spLocks noChangeAspect="1" noChangeArrowheads="1"/>
          </p:cNvSpPr>
          <p:nvPr/>
        </p:nvSpPr>
        <p:spPr bwMode="auto">
          <a:xfrm>
            <a:off x="441960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0" name="Picture 6" descr="verzameling handgetekende vraagtekens. doodle vragen tekens instellen.  vectorillustratie. 4404707 Vectorkunst bij Vecteezy">
            <a:extLst>
              <a:ext uri="{FF2B5EF4-FFF2-40B4-BE49-F238E27FC236}">
                <a16:creationId xmlns:a16="http://schemas.microsoft.com/office/drawing/2014/main" id="{94AE34C7-0F8B-AC15-FD4A-1A9B50D6C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937620"/>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6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KNMG Handreiking</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1800" dirty="0">
                <a:effectLst/>
                <a:latin typeface="Verdana" panose="020B0604030504040204" pitchFamily="34" charset="0"/>
                <a:ea typeface="Verdana" panose="020B0604030504040204" pitchFamily="34" charset="0"/>
                <a:cs typeface="Verdana" panose="020B0604030504040204" pitchFamily="34" charset="0"/>
              </a:rPr>
              <a:t>KNMG Handreiking </a:t>
            </a:r>
          </a:p>
          <a:p>
            <a:pPr marL="0" indent="0">
              <a:buNone/>
            </a:pPr>
            <a:r>
              <a:rPr lang="nl-NL" sz="1800" dirty="0">
                <a:effectLst/>
                <a:latin typeface="Verdana" panose="020B0604030504040204" pitchFamily="34" charset="0"/>
                <a:ea typeface="Verdana" panose="020B0604030504040204" pitchFamily="34" charset="0"/>
                <a:cs typeface="Verdana" panose="020B0604030504040204" pitchFamily="34" charset="0"/>
              </a:rPr>
              <a:t>Verantwoordelijkheidsverdeling </a:t>
            </a:r>
          </a:p>
          <a:p>
            <a:pPr marL="0" indent="0">
              <a:buNone/>
            </a:pPr>
            <a:r>
              <a:rPr lang="nl-NL" sz="1800" dirty="0">
                <a:effectLst/>
                <a:latin typeface="Verdana" panose="020B0604030504040204" pitchFamily="34" charset="0"/>
                <a:ea typeface="Verdana" panose="020B0604030504040204" pitchFamily="34" charset="0"/>
                <a:cs typeface="Verdana" panose="020B0604030504040204" pitchFamily="34" charset="0"/>
              </a:rPr>
              <a:t>bij samenwerking in </a:t>
            </a:r>
            <a:r>
              <a:rPr lang="nl-NL" sz="1800" dirty="0">
                <a:latin typeface="Verdana" panose="020B0604030504040204" pitchFamily="34" charset="0"/>
                <a:ea typeface="Verdana" panose="020B0604030504040204" pitchFamily="34" charset="0"/>
                <a:cs typeface="Verdana" panose="020B0604030504040204" pitchFamily="34" charset="0"/>
              </a:rPr>
              <a:t>de zorg </a:t>
            </a:r>
          </a:p>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(aandachtspunten en checklist)</a:t>
            </a: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a:extLst>
              <a:ext uri="{FF2B5EF4-FFF2-40B4-BE49-F238E27FC236}">
                <a16:creationId xmlns:a16="http://schemas.microsoft.com/office/drawing/2014/main" id="{03BC33F9-F8EF-15BE-1618-D3311786D385}"/>
              </a:ext>
            </a:extLst>
          </p:cNvPr>
          <p:cNvPicPr>
            <a:picLocks noChangeAspect="1"/>
          </p:cNvPicPr>
          <p:nvPr/>
        </p:nvPicPr>
        <p:blipFill>
          <a:blip r:embed="rId2"/>
          <a:stretch>
            <a:fillRect/>
          </a:stretch>
        </p:blipFill>
        <p:spPr>
          <a:xfrm>
            <a:off x="4644008" y="265212"/>
            <a:ext cx="3708246" cy="4955827"/>
          </a:xfrm>
          <a:prstGeom prst="rect">
            <a:avLst/>
          </a:prstGeom>
        </p:spPr>
      </p:pic>
    </p:spTree>
    <p:extLst>
      <p:ext uri="{BB962C8B-B14F-4D97-AF65-F5344CB8AC3E}">
        <p14:creationId xmlns:p14="http://schemas.microsoft.com/office/powerpoint/2010/main" val="274077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KNMG Handreiking</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85000" lnSpcReduction="10000"/>
          </a:bodyPr>
          <a:lstStyle/>
          <a:p>
            <a:pPr marL="0" indent="0">
              <a:buNone/>
            </a:pPr>
            <a:r>
              <a:rPr lang="nl-NL" sz="2800" dirty="0">
                <a:latin typeface="Verdana" panose="020B0604030504040204" pitchFamily="34" charset="0"/>
                <a:ea typeface="Verdana" panose="020B0604030504040204" pitchFamily="34" charset="0"/>
                <a:cs typeface="Verdana" panose="020B0604030504040204" pitchFamily="34" charset="0"/>
              </a:rPr>
              <a:t>Handreiking gaat niet alleen over regiebehandelaarschap, maar ook vooral over samenwerken in de zorg (intern en extern, samenwerkingsverband vs. individuele casus)</a:t>
            </a:r>
          </a:p>
          <a:p>
            <a:pPr marL="0" indent="0">
              <a:buNone/>
            </a:pPr>
            <a:endParaRPr lang="nl-NL"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800" dirty="0">
                <a:latin typeface="Verdana" panose="020B0604030504040204" pitchFamily="34" charset="0"/>
                <a:ea typeface="Verdana" panose="020B0604030504040204" pitchFamily="34" charset="0"/>
                <a:cs typeface="Verdana" panose="020B0604030504040204" pitchFamily="34" charset="0"/>
              </a:rPr>
              <a:t>Regiebehandelaarschap ziet op complexe zorg, handreiking ook op niet-complexe zorg</a:t>
            </a:r>
          </a:p>
          <a:p>
            <a:pPr marL="0" indent="0">
              <a:buNone/>
            </a:pPr>
            <a:endParaRPr lang="nl-NL"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800" dirty="0">
                <a:latin typeface="Verdana" panose="020B0604030504040204" pitchFamily="34" charset="0"/>
                <a:ea typeface="Verdana" panose="020B0604030504040204" pitchFamily="34" charset="0"/>
                <a:cs typeface="Verdana" panose="020B0604030504040204" pitchFamily="34" charset="0"/>
              </a:rPr>
              <a:t>Er wordt niet meer gesproken over eindverantwoordelijkheid (let op opleidingssituatie) </a:t>
            </a:r>
          </a:p>
          <a:p>
            <a:pPr marL="0" indent="0">
              <a:buNone/>
            </a:pPr>
            <a:endParaRPr lang="nl-NL" i="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14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KNMG Handreiking - aandachtspunten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1800" u="sng" dirty="0">
                <a:latin typeface="Verdana" panose="020B0604030504040204" pitchFamily="34" charset="0"/>
                <a:ea typeface="Verdana" panose="020B0604030504040204" pitchFamily="34" charset="0"/>
                <a:cs typeface="Verdana" panose="020B0604030504040204" pitchFamily="34" charset="0"/>
              </a:rPr>
              <a:t>Aandachtspunt 1</a:t>
            </a:r>
          </a:p>
          <a:p>
            <a:pPr marL="0" indent="0">
              <a:buNone/>
            </a:pPr>
            <a:endParaRPr lang="nl-NL" sz="1800" i="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Indien er op enig moment meerdere zorgverleners bij de zorgverlening aan een cliënt betrokken raken, dan maken zij zo nodig</a:t>
            </a:r>
            <a:r>
              <a:rPr lang="nl-NL" sz="1800" b="1" dirty="0">
                <a:latin typeface="Verdana" panose="020B0604030504040204" pitchFamily="34" charset="0"/>
                <a:ea typeface="Verdana" panose="020B0604030504040204" pitchFamily="34" charset="0"/>
                <a:cs typeface="Verdana" panose="020B0604030504040204" pitchFamily="34" charset="0"/>
              </a:rPr>
              <a:t> duidelijke afspraken</a:t>
            </a:r>
            <a:r>
              <a:rPr lang="nl-NL" sz="1800" dirty="0">
                <a:latin typeface="Verdana" panose="020B0604030504040204" pitchFamily="34" charset="0"/>
                <a:ea typeface="Verdana" panose="020B0604030504040204" pitchFamily="34" charset="0"/>
                <a:cs typeface="Verdana" panose="020B0604030504040204" pitchFamily="34" charset="0"/>
              </a:rPr>
              <a:t> over de </a:t>
            </a:r>
            <a:r>
              <a:rPr lang="nl-NL" sz="1800" b="1" dirty="0">
                <a:latin typeface="Verdana" panose="020B0604030504040204" pitchFamily="34" charset="0"/>
                <a:ea typeface="Verdana" panose="020B0604030504040204" pitchFamily="34" charset="0"/>
                <a:cs typeface="Verdana" panose="020B0604030504040204" pitchFamily="34" charset="0"/>
              </a:rPr>
              <a:t>verdeling van taken</a:t>
            </a:r>
            <a:r>
              <a:rPr lang="nl-NL" sz="1800" dirty="0">
                <a:latin typeface="Verdana" panose="020B0604030504040204" pitchFamily="34" charset="0"/>
                <a:ea typeface="Verdana" panose="020B0604030504040204" pitchFamily="34" charset="0"/>
                <a:cs typeface="Verdana" panose="020B0604030504040204" pitchFamily="34" charset="0"/>
              </a:rPr>
              <a:t> en </a:t>
            </a:r>
            <a:r>
              <a:rPr lang="nl-NL" sz="1800" b="1" dirty="0">
                <a:latin typeface="Verdana" panose="020B0604030504040204" pitchFamily="34" charset="0"/>
                <a:ea typeface="Verdana" panose="020B0604030504040204" pitchFamily="34" charset="0"/>
                <a:cs typeface="Verdana" panose="020B0604030504040204" pitchFamily="34" charset="0"/>
              </a:rPr>
              <a:t>verantwoordelijkheden</a:t>
            </a:r>
            <a:r>
              <a:rPr lang="nl-NL" sz="1800" dirty="0">
                <a:latin typeface="Verdana" panose="020B0604030504040204" pitchFamily="34" charset="0"/>
                <a:ea typeface="Verdana" panose="020B0604030504040204" pitchFamily="34" charset="0"/>
                <a:cs typeface="Verdana" panose="020B0604030504040204" pitchFamily="34" charset="0"/>
              </a:rPr>
              <a:t> bij de zorgverlening aan de cliënt.</a:t>
            </a:r>
            <a:endParaRPr lang="nl-NL" sz="1800" u="sng"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i="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2054" name="Picture 6" descr="Koffers pakken | ansnelisse">
            <a:extLst>
              <a:ext uri="{FF2B5EF4-FFF2-40B4-BE49-F238E27FC236}">
                <a16:creationId xmlns:a16="http://schemas.microsoft.com/office/drawing/2014/main" id="{C6387FAD-F443-D044-5322-CDA8F01D9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145532"/>
            <a:ext cx="3681694" cy="229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72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KNMG Handreiking - aandachtspunten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1800" u="sng" dirty="0">
                <a:latin typeface="Verdana" panose="020B0604030504040204" pitchFamily="34" charset="0"/>
                <a:ea typeface="Verdana" panose="020B0604030504040204" pitchFamily="34" charset="0"/>
                <a:cs typeface="Verdana" panose="020B0604030504040204" pitchFamily="34" charset="0"/>
              </a:rPr>
              <a:t>Aandachtspunt 3</a:t>
            </a:r>
          </a:p>
          <a:p>
            <a:pPr marL="0" indent="0">
              <a:buNone/>
            </a:pPr>
            <a:endParaRPr lang="nl-NL" sz="1800" i="1"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Alle zorgverleners die bij de samenwerking zijn betrokken, beschikken </a:t>
            </a:r>
            <a:r>
              <a:rPr lang="nl-NL" sz="1800" b="1" dirty="0">
                <a:latin typeface="Verdana" panose="020B0604030504040204" pitchFamily="34" charset="0"/>
                <a:ea typeface="Verdana" panose="020B0604030504040204" pitchFamily="34" charset="0"/>
                <a:cs typeface="Verdana" panose="020B0604030504040204" pitchFamily="34" charset="0"/>
              </a:rPr>
              <a:t>zo nodig </a:t>
            </a:r>
            <a:r>
              <a:rPr lang="nl-NL" sz="1800" dirty="0">
                <a:latin typeface="Verdana" panose="020B0604030504040204" pitchFamily="34" charset="0"/>
                <a:ea typeface="Verdana" panose="020B0604030504040204" pitchFamily="34" charset="0"/>
                <a:cs typeface="Verdana" panose="020B0604030504040204" pitchFamily="34" charset="0"/>
              </a:rPr>
              <a:t>over een gezamenlijk en up-to-date zorg- of </a:t>
            </a:r>
            <a:r>
              <a:rPr lang="nl-NL" sz="1800" b="1" dirty="0">
                <a:latin typeface="Verdana" panose="020B0604030504040204" pitchFamily="34" charset="0"/>
                <a:ea typeface="Verdana" panose="020B0604030504040204" pitchFamily="34" charset="0"/>
                <a:cs typeface="Verdana" panose="020B0604030504040204" pitchFamily="34" charset="0"/>
              </a:rPr>
              <a:t>behandelplan</a:t>
            </a:r>
            <a:r>
              <a:rPr lang="nl-NL" sz="1800" dirty="0">
                <a:latin typeface="Verdana" panose="020B0604030504040204" pitchFamily="34" charset="0"/>
                <a:ea typeface="Verdana" panose="020B0604030504040204" pitchFamily="34" charset="0"/>
                <a:cs typeface="Verdana" panose="020B0604030504040204" pitchFamily="34" charset="0"/>
              </a:rPr>
              <a:t> voor de cliënt. De cliënt of diens vertegenwoordiger wordt </a:t>
            </a:r>
            <a:r>
              <a:rPr lang="nl-NL" sz="1800" b="1" dirty="0">
                <a:latin typeface="Verdana" panose="020B0604030504040204" pitchFamily="34" charset="0"/>
                <a:ea typeface="Verdana" panose="020B0604030504040204" pitchFamily="34" charset="0"/>
                <a:cs typeface="Verdana" panose="020B0604030504040204" pitchFamily="34" charset="0"/>
              </a:rPr>
              <a:t>actief betrokken </a:t>
            </a:r>
            <a:r>
              <a:rPr lang="nl-NL" sz="1800" dirty="0">
                <a:latin typeface="Verdana" panose="020B0604030504040204" pitchFamily="34" charset="0"/>
                <a:ea typeface="Verdana" panose="020B0604030504040204" pitchFamily="34" charset="0"/>
                <a:cs typeface="Verdana" panose="020B0604030504040204" pitchFamily="34" charset="0"/>
              </a:rPr>
              <a:t>bij de ontwikkeling en uitvoering van dit zorg- of behandelplan. </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u="sng"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u="sng"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descr="Welkom op zelfregie.com">
            <a:extLst>
              <a:ext uri="{FF2B5EF4-FFF2-40B4-BE49-F238E27FC236}">
                <a16:creationId xmlns:a16="http://schemas.microsoft.com/office/drawing/2014/main" id="{8E57E60C-5AC9-5141-B770-84E83A4C5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855" y="3296068"/>
            <a:ext cx="3779912" cy="209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650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KNMG Handreiking - aandachtspunten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55000" lnSpcReduction="20000"/>
          </a:bodyPr>
          <a:lstStyle/>
          <a:p>
            <a:pPr marL="0" indent="0">
              <a:buNone/>
            </a:pPr>
            <a:r>
              <a:rPr lang="nl-NL" u="sng" dirty="0">
                <a:latin typeface="Verdana" panose="020B0604030504040204" pitchFamily="34" charset="0"/>
                <a:ea typeface="Verdana" panose="020B0604030504040204" pitchFamily="34" charset="0"/>
                <a:cs typeface="Verdana" panose="020B0604030504040204" pitchFamily="34" charset="0"/>
              </a:rPr>
              <a:t>Aandachtspunt 4</a:t>
            </a:r>
          </a:p>
          <a:p>
            <a:pPr marL="0" indent="0">
              <a:buNone/>
            </a:pPr>
            <a:endParaRPr lang="nl-NL"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De bij de samenwerking betrokken zorgverleners houden </a:t>
            </a:r>
            <a:r>
              <a:rPr lang="nl-NL" b="1" dirty="0">
                <a:latin typeface="Verdana" panose="020B0604030504040204" pitchFamily="34" charset="0"/>
                <a:ea typeface="Verdana" panose="020B0604030504040204" pitchFamily="34" charset="0"/>
                <a:cs typeface="Verdana" panose="020B0604030504040204" pitchFamily="34" charset="0"/>
              </a:rPr>
              <a:t>de relevante gegevens</a:t>
            </a:r>
            <a:r>
              <a:rPr lang="nl-NL" dirty="0">
                <a:latin typeface="Verdana" panose="020B0604030504040204" pitchFamily="34" charset="0"/>
                <a:ea typeface="Verdana" panose="020B0604030504040204" pitchFamily="34" charset="0"/>
                <a:cs typeface="Verdana" panose="020B0604030504040204" pitchFamily="34" charset="0"/>
              </a:rPr>
              <a:t> bij in het </a:t>
            </a:r>
            <a:r>
              <a:rPr lang="nl-NL" b="1" dirty="0">
                <a:latin typeface="Verdana" panose="020B0604030504040204" pitchFamily="34" charset="0"/>
                <a:ea typeface="Verdana" panose="020B0604030504040204" pitchFamily="34" charset="0"/>
                <a:cs typeface="Verdana" panose="020B0604030504040204" pitchFamily="34" charset="0"/>
              </a:rPr>
              <a:t>dossier</a:t>
            </a:r>
            <a:r>
              <a:rPr lang="nl-NL" dirty="0">
                <a:latin typeface="Verdana" panose="020B0604030504040204" pitchFamily="34" charset="0"/>
                <a:ea typeface="Verdana" panose="020B0604030504040204" pitchFamily="34" charset="0"/>
                <a:cs typeface="Verdana" panose="020B0604030504040204" pitchFamily="34" charset="0"/>
              </a:rPr>
              <a:t> van de cliënt. Bij voorkeur is dit een </a:t>
            </a:r>
            <a:r>
              <a:rPr lang="nl-NL" b="1" dirty="0">
                <a:latin typeface="Verdana" panose="020B0604030504040204" pitchFamily="34" charset="0"/>
                <a:ea typeface="Verdana" panose="020B0604030504040204" pitchFamily="34" charset="0"/>
                <a:cs typeface="Verdana" panose="020B0604030504040204" pitchFamily="34" charset="0"/>
              </a:rPr>
              <a:t>geïntegreerd dossier</a:t>
            </a:r>
            <a:r>
              <a:rPr lang="nl-NL" dirty="0">
                <a:latin typeface="Verdana" panose="020B0604030504040204" pitchFamily="34" charset="0"/>
                <a:ea typeface="Verdana" panose="020B0604030504040204" pitchFamily="34" charset="0"/>
                <a:cs typeface="Verdana" panose="020B0604030504040204" pitchFamily="34" charset="0"/>
              </a:rPr>
              <a:t>, dat kan worden geraadpleegd en aangevuld door alle zorgverleners die bij de samenwerking zijn betrokken. Kan dat niet, dan maken de samenwerkingspartners </a:t>
            </a:r>
            <a:r>
              <a:rPr lang="nl-NL" b="1" dirty="0">
                <a:latin typeface="Verdana" panose="020B0604030504040204" pitchFamily="34" charset="0"/>
                <a:ea typeface="Verdana" panose="020B0604030504040204" pitchFamily="34" charset="0"/>
                <a:cs typeface="Verdana" panose="020B0604030504040204" pitchFamily="34" charset="0"/>
              </a:rPr>
              <a:t>afspraken</a:t>
            </a:r>
            <a:r>
              <a:rPr lang="nl-NL" dirty="0">
                <a:latin typeface="Verdana" panose="020B0604030504040204" pitchFamily="34" charset="0"/>
                <a:ea typeface="Verdana" panose="020B0604030504040204" pitchFamily="34" charset="0"/>
                <a:cs typeface="Verdana" panose="020B0604030504040204" pitchFamily="34" charset="0"/>
              </a:rPr>
              <a:t> over de wijze waarop zij </a:t>
            </a:r>
            <a:r>
              <a:rPr lang="nl-NL" b="1" dirty="0">
                <a:latin typeface="Verdana" panose="020B0604030504040204" pitchFamily="34" charset="0"/>
                <a:ea typeface="Verdana" panose="020B0604030504040204" pitchFamily="34" charset="0"/>
                <a:cs typeface="Verdana" panose="020B0604030504040204" pitchFamily="34" charset="0"/>
              </a:rPr>
              <a:t>relevante informatie </a:t>
            </a:r>
            <a:r>
              <a:rPr lang="nl-NL" dirty="0">
                <a:latin typeface="Verdana" panose="020B0604030504040204" pitchFamily="34" charset="0"/>
                <a:ea typeface="Verdana" panose="020B0604030504040204" pitchFamily="34" charset="0"/>
                <a:cs typeface="Verdana" panose="020B0604030504040204" pitchFamily="34" charset="0"/>
              </a:rPr>
              <a:t>uit het dossier met elkaar </a:t>
            </a:r>
            <a:r>
              <a:rPr lang="nl-NL" b="1" dirty="0">
                <a:latin typeface="Verdana" panose="020B0604030504040204" pitchFamily="34" charset="0"/>
                <a:ea typeface="Verdana" panose="020B0604030504040204" pitchFamily="34" charset="0"/>
                <a:cs typeface="Verdana" panose="020B0604030504040204" pitchFamily="34" charset="0"/>
              </a:rPr>
              <a:t>delen</a:t>
            </a:r>
            <a:r>
              <a:rPr lang="nl-NL" dirty="0">
                <a:latin typeface="Verdana" panose="020B0604030504040204" pitchFamily="34" charset="0"/>
                <a:ea typeface="Verdana" panose="020B0604030504040204" pitchFamily="34" charset="0"/>
                <a:cs typeface="Verdana" panose="020B0604030504040204" pitchFamily="34" charset="0"/>
              </a:rPr>
              <a:t>, zodat alle betrokken zorgverleners </a:t>
            </a:r>
            <a:r>
              <a:rPr lang="nl-NL" b="1" dirty="0">
                <a:latin typeface="Verdana" panose="020B0604030504040204" pitchFamily="34" charset="0"/>
                <a:ea typeface="Verdana" panose="020B0604030504040204" pitchFamily="34" charset="0"/>
                <a:cs typeface="Verdana" panose="020B0604030504040204" pitchFamily="34" charset="0"/>
              </a:rPr>
              <a:t>tijdig op de hoogte zijn </a:t>
            </a:r>
            <a:r>
              <a:rPr lang="nl-NL" dirty="0">
                <a:latin typeface="Verdana" panose="020B0604030504040204" pitchFamily="34" charset="0"/>
                <a:ea typeface="Verdana" panose="020B0604030504040204" pitchFamily="34" charset="0"/>
                <a:cs typeface="Verdana" panose="020B0604030504040204" pitchFamily="34" charset="0"/>
              </a:rPr>
              <a:t>van de voor hen relevante actuele informatie. </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u="sng" dirty="0">
                <a:latin typeface="Verdana" panose="020B0604030504040204" pitchFamily="34" charset="0"/>
                <a:ea typeface="Verdana" panose="020B0604030504040204" pitchFamily="34" charset="0"/>
                <a:cs typeface="Verdana" panose="020B0604030504040204" pitchFamily="34" charset="0"/>
              </a:rPr>
              <a:t>Aandachtspunt 5</a:t>
            </a:r>
          </a:p>
          <a:p>
            <a:pPr marL="0" indent="0">
              <a:buNone/>
            </a:pPr>
            <a:endParaRPr lang="nl-NL"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Alle zorgverleners die samenwerken bij de zorgverlening aan een cliënt, </a:t>
            </a:r>
            <a:r>
              <a:rPr lang="nl-NL" b="1" dirty="0">
                <a:latin typeface="Verdana" panose="020B0604030504040204" pitchFamily="34" charset="0"/>
                <a:ea typeface="Verdana" panose="020B0604030504040204" pitchFamily="34" charset="0"/>
                <a:cs typeface="Verdana" panose="020B0604030504040204" pitchFamily="34" charset="0"/>
              </a:rPr>
              <a:t>vergewissen</a:t>
            </a:r>
            <a:r>
              <a:rPr lang="nl-NL" dirty="0">
                <a:latin typeface="Verdana" panose="020B0604030504040204" pitchFamily="34" charset="0"/>
                <a:ea typeface="Verdana" panose="020B0604030504040204" pitchFamily="34" charset="0"/>
                <a:cs typeface="Verdana" panose="020B0604030504040204" pitchFamily="34" charset="0"/>
              </a:rPr>
              <a:t> zich er zo veel mogelijk van dat </a:t>
            </a:r>
            <a:r>
              <a:rPr lang="nl-NL" b="1" dirty="0">
                <a:latin typeface="Verdana" panose="020B0604030504040204" pitchFamily="34" charset="0"/>
                <a:ea typeface="Verdana" panose="020B0604030504040204" pitchFamily="34" charset="0"/>
                <a:cs typeface="Verdana" panose="020B0604030504040204" pitchFamily="34" charset="0"/>
              </a:rPr>
              <a:t>zij beschikken over relevante informatie </a:t>
            </a:r>
            <a:r>
              <a:rPr lang="nl-NL" dirty="0">
                <a:latin typeface="Verdana" panose="020B0604030504040204" pitchFamily="34" charset="0"/>
                <a:ea typeface="Verdana" panose="020B0604030504040204" pitchFamily="34" charset="0"/>
                <a:cs typeface="Verdana" panose="020B0604030504040204" pitchFamily="34" charset="0"/>
              </a:rPr>
              <a:t>van hun collega’s. Ook </a:t>
            </a:r>
            <a:r>
              <a:rPr lang="nl-NL" b="1" dirty="0">
                <a:latin typeface="Verdana" panose="020B0604030504040204" pitchFamily="34" charset="0"/>
                <a:ea typeface="Verdana" panose="020B0604030504040204" pitchFamily="34" charset="0"/>
                <a:cs typeface="Verdana" panose="020B0604030504040204" pitchFamily="34" charset="0"/>
              </a:rPr>
              <a:t>informeren</a:t>
            </a:r>
            <a:r>
              <a:rPr lang="nl-NL" dirty="0">
                <a:latin typeface="Verdana" panose="020B0604030504040204" pitchFamily="34" charset="0"/>
                <a:ea typeface="Verdana" panose="020B0604030504040204" pitchFamily="34" charset="0"/>
                <a:cs typeface="Verdana" panose="020B0604030504040204" pitchFamily="34" charset="0"/>
              </a:rPr>
              <a:t> zij </a:t>
            </a:r>
            <a:r>
              <a:rPr lang="nl-NL" b="1" dirty="0">
                <a:latin typeface="Verdana" panose="020B0604030504040204" pitchFamily="34" charset="0"/>
                <a:ea typeface="Verdana" panose="020B0604030504040204" pitchFamily="34" charset="0"/>
                <a:cs typeface="Verdana" panose="020B0604030504040204" pitchFamily="34" charset="0"/>
              </a:rPr>
              <a:t>actief en tijdig </a:t>
            </a:r>
            <a:r>
              <a:rPr lang="nl-NL" dirty="0">
                <a:latin typeface="Verdana" panose="020B0604030504040204" pitchFamily="34" charset="0"/>
                <a:ea typeface="Verdana" panose="020B0604030504040204" pitchFamily="34" charset="0"/>
                <a:cs typeface="Verdana" panose="020B0604030504040204" pitchFamily="34" charset="0"/>
              </a:rPr>
              <a:t>hun collega’s over hun eigen gegevens en bevindingen, die nodig zijn om goede zorg te kunnen verlenen met inachtneming van wet- en regelgeving daaromtrent. </a:t>
            </a: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descr="Onvoldoende dossiervoering reden voor handhaven waarschuwing | Platform  Zorgmasters">
            <a:extLst>
              <a:ext uri="{FF2B5EF4-FFF2-40B4-BE49-F238E27FC236}">
                <a16:creationId xmlns:a16="http://schemas.microsoft.com/office/drawing/2014/main" id="{09DFBE6C-829E-A585-296A-66EA5B892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183929"/>
            <a:ext cx="2411760" cy="150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3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D569A4-4985-4661-82E6-AE2056B9A96E}"/>
              </a:ext>
            </a:extLst>
          </p:cNvPr>
          <p:cNvSpPr>
            <a:spLocks noGrp="1"/>
          </p:cNvSpPr>
          <p:nvPr>
            <p:ph type="title"/>
          </p:nvPr>
        </p:nvSpPr>
        <p:spPr/>
        <p:txBody>
          <a:bodyPr/>
          <a:lstStyle/>
          <a:p>
            <a:r>
              <a:rPr lang="nl-NL" dirty="0" err="1"/>
              <a:t>Disclosure</a:t>
            </a:r>
            <a:endParaRPr lang="nl-NL" dirty="0"/>
          </a:p>
        </p:txBody>
      </p:sp>
      <p:sp>
        <p:nvSpPr>
          <p:cNvPr id="3" name="Tijdelijke aanduiding voor inhoud 2">
            <a:extLst>
              <a:ext uri="{FF2B5EF4-FFF2-40B4-BE49-F238E27FC236}">
                <a16:creationId xmlns:a16="http://schemas.microsoft.com/office/drawing/2014/main" id="{9621D5E8-1206-8041-2D90-77A81591710E}"/>
              </a:ext>
            </a:extLst>
          </p:cNvPr>
          <p:cNvSpPr>
            <a:spLocks noGrp="1"/>
          </p:cNvSpPr>
          <p:nvPr>
            <p:ph idx="1"/>
          </p:nvPr>
        </p:nvSpPr>
        <p:spPr>
          <a:xfrm>
            <a:off x="431705" y="1224736"/>
            <a:ext cx="8261189" cy="3720996"/>
          </a:xfrm>
        </p:spPr>
        <p:txBody>
          <a:bodyPr>
            <a:normAutofit/>
          </a:bodyPr>
          <a:lstStyle/>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Geen (potentiële) belangenverstrengeling</a:t>
            </a:r>
            <a:endParaRPr lang="nl-NL" sz="1800" dirty="0"/>
          </a:p>
          <a:p>
            <a:pPr marL="0" indent="0">
              <a:buNone/>
            </a:pPr>
            <a:endParaRPr lang="nl-NL" sz="1800" dirty="0"/>
          </a:p>
          <a:p>
            <a:pPr marL="0" indent="0">
              <a:buNone/>
            </a:pPr>
            <a:endParaRPr lang="nl-NL" sz="1800"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lvl="1"/>
            <a:endParaRPr lang="nl-NL" dirty="0"/>
          </a:p>
        </p:txBody>
      </p:sp>
    </p:spTree>
    <p:extLst>
      <p:ext uri="{BB962C8B-B14F-4D97-AF65-F5344CB8AC3E}">
        <p14:creationId xmlns:p14="http://schemas.microsoft.com/office/powerpoint/2010/main" val="162371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KNMG Handreiking - aandachtspunten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1600" u="sng" dirty="0">
                <a:latin typeface="Verdana" panose="020B0604030504040204" pitchFamily="34" charset="0"/>
                <a:ea typeface="Verdana" panose="020B0604030504040204" pitchFamily="34" charset="0"/>
                <a:cs typeface="Verdana" panose="020B0604030504040204" pitchFamily="34" charset="0"/>
              </a:rPr>
              <a:t>Aandachtspunt 6</a:t>
            </a:r>
          </a:p>
          <a:p>
            <a:pPr marL="0" indent="0">
              <a:buNone/>
            </a:pPr>
            <a:endParaRPr lang="nl-NL" sz="1600"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Zorgverleners dienen ook bij in samenwerking verleende zorg </a:t>
            </a:r>
            <a:r>
              <a:rPr lang="nl-NL" sz="1600" b="1" dirty="0">
                <a:latin typeface="Verdana" panose="020B0604030504040204" pitchFamily="34" charset="0"/>
                <a:ea typeface="Verdana" panose="020B0604030504040204" pitchFamily="34" charset="0"/>
                <a:cs typeface="Verdana" panose="020B0604030504040204" pitchFamily="34" charset="0"/>
              </a:rPr>
              <a:t>de rechten van de cliënt</a:t>
            </a:r>
            <a:r>
              <a:rPr lang="nl-NL" sz="1600" dirty="0">
                <a:latin typeface="Verdana" panose="020B0604030504040204" pitchFamily="34" charset="0"/>
                <a:ea typeface="Verdana" panose="020B0604030504040204" pitchFamily="34" charset="0"/>
                <a:cs typeface="Verdana" panose="020B0604030504040204" pitchFamily="34" charset="0"/>
              </a:rPr>
              <a:t>, die voortvloeien uit wetgeving en rechtspraak, op de </a:t>
            </a:r>
            <a:r>
              <a:rPr lang="nl-NL" sz="1600" b="1" dirty="0">
                <a:latin typeface="Verdana" panose="020B0604030504040204" pitchFamily="34" charset="0"/>
                <a:ea typeface="Verdana" panose="020B0604030504040204" pitchFamily="34" charset="0"/>
                <a:cs typeface="Verdana" panose="020B0604030504040204" pitchFamily="34" charset="0"/>
              </a:rPr>
              <a:t>juiste wijze na te komen</a:t>
            </a:r>
            <a:r>
              <a:rPr lang="nl-NL" sz="1600" dirty="0">
                <a:latin typeface="Verdana" panose="020B0604030504040204" pitchFamily="34" charset="0"/>
                <a:ea typeface="Verdana" panose="020B0604030504040204" pitchFamily="34" charset="0"/>
                <a:cs typeface="Verdana" panose="020B0604030504040204" pitchFamily="34" charset="0"/>
              </a:rPr>
              <a:t>. Waar nodig maken de zorgverleners </a:t>
            </a:r>
            <a:r>
              <a:rPr lang="nl-NL" sz="1600" b="1" dirty="0">
                <a:latin typeface="Verdana" panose="020B0604030504040204" pitchFamily="34" charset="0"/>
                <a:ea typeface="Verdana" panose="020B0604030504040204" pitchFamily="34" charset="0"/>
                <a:cs typeface="Verdana" panose="020B0604030504040204" pitchFamily="34" charset="0"/>
              </a:rPr>
              <a:t>afspraken</a:t>
            </a:r>
            <a:r>
              <a:rPr lang="nl-NL" sz="1600" dirty="0">
                <a:latin typeface="Verdana" panose="020B0604030504040204" pitchFamily="34" charset="0"/>
                <a:ea typeface="Verdana" panose="020B0604030504040204" pitchFamily="34" charset="0"/>
                <a:cs typeface="Verdana" panose="020B0604030504040204" pitchFamily="34" charset="0"/>
              </a:rPr>
              <a:t> die het de </a:t>
            </a:r>
            <a:r>
              <a:rPr lang="nl-NL" sz="1600" b="1" dirty="0">
                <a:latin typeface="Verdana" panose="020B0604030504040204" pitchFamily="34" charset="0"/>
                <a:ea typeface="Verdana" panose="020B0604030504040204" pitchFamily="34" charset="0"/>
                <a:cs typeface="Verdana" panose="020B0604030504040204" pitchFamily="34" charset="0"/>
              </a:rPr>
              <a:t>cliënt makkelijker maken </a:t>
            </a:r>
            <a:r>
              <a:rPr lang="nl-NL" sz="1600" dirty="0">
                <a:latin typeface="Verdana" panose="020B0604030504040204" pitchFamily="34" charset="0"/>
                <a:ea typeface="Verdana" panose="020B0604030504040204" pitchFamily="34" charset="0"/>
                <a:cs typeface="Verdana" panose="020B0604030504040204" pitchFamily="34" charset="0"/>
              </a:rPr>
              <a:t>om zijn rechten uit te oefenen ten aanzien van de in samenwerking verleende zorg en de verwerking van zijn persoonsgegevens in dat kader. </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p:txBody>
      </p:sp>
      <p:pic>
        <p:nvPicPr>
          <p:cNvPr id="5124" name="Picture 4" descr="Patiëntenrechten en -plichten_Tekengebied 1 - Loko Cartoons">
            <a:extLst>
              <a:ext uri="{FF2B5EF4-FFF2-40B4-BE49-F238E27FC236}">
                <a16:creationId xmlns:a16="http://schemas.microsoft.com/office/drawing/2014/main" id="{1CC8BCE2-E4A2-8A50-AB8B-96B51527B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090868"/>
            <a:ext cx="3168352" cy="248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3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KNMG Handreiking - aandachtspunten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1600" u="sng" dirty="0">
                <a:latin typeface="Verdana" panose="020B0604030504040204" pitchFamily="34" charset="0"/>
                <a:ea typeface="Verdana" panose="020B0604030504040204" pitchFamily="34" charset="0"/>
                <a:cs typeface="Verdana" panose="020B0604030504040204" pitchFamily="34" charset="0"/>
              </a:rPr>
              <a:t>Aandachtspunt 7</a:t>
            </a:r>
          </a:p>
          <a:p>
            <a:pPr marL="0" indent="0">
              <a:buNone/>
            </a:pPr>
            <a:endParaRPr lang="nl-NL" sz="1600"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Alle zorgverleners betrokken bij de in samenwerking verleende zorg zijn </a:t>
            </a:r>
            <a:r>
              <a:rPr lang="nl-NL" sz="1600" b="1" dirty="0">
                <a:latin typeface="Verdana" panose="020B0604030504040204" pitchFamily="34" charset="0"/>
                <a:ea typeface="Verdana" panose="020B0604030504040204" pitchFamily="34" charset="0"/>
                <a:cs typeface="Verdana" panose="020B0604030504040204" pitchFamily="34" charset="0"/>
              </a:rPr>
              <a:t>alert</a:t>
            </a:r>
            <a:r>
              <a:rPr lang="nl-NL" sz="1600" dirty="0">
                <a:latin typeface="Verdana" panose="020B0604030504040204" pitchFamily="34" charset="0"/>
                <a:ea typeface="Verdana" panose="020B0604030504040204" pitchFamily="34" charset="0"/>
                <a:cs typeface="Verdana" panose="020B0604030504040204" pitchFamily="34" charset="0"/>
              </a:rPr>
              <a:t> op de </a:t>
            </a:r>
            <a:r>
              <a:rPr lang="nl-NL" sz="1600" b="1" dirty="0">
                <a:latin typeface="Verdana" panose="020B0604030504040204" pitchFamily="34" charset="0"/>
                <a:ea typeface="Verdana" panose="020B0604030504040204" pitchFamily="34" charset="0"/>
                <a:cs typeface="Verdana" panose="020B0604030504040204" pitchFamily="34" charset="0"/>
              </a:rPr>
              <a:t>grenzen van hun eigen mogelijkheden en deskundigheid</a:t>
            </a:r>
            <a:r>
              <a:rPr lang="nl-NL" sz="1600" dirty="0">
                <a:latin typeface="Verdana" panose="020B0604030504040204" pitchFamily="34" charset="0"/>
                <a:ea typeface="Verdana" panose="020B0604030504040204" pitchFamily="34" charset="0"/>
                <a:cs typeface="Verdana" panose="020B0604030504040204" pitchFamily="34" charset="0"/>
              </a:rPr>
              <a:t>. Zo nodig verwijzen zij de cliënt tijdig door naar een andere zorgverlener. Ze zijn op de hoogte van de </a:t>
            </a:r>
            <a:r>
              <a:rPr lang="nl-NL" sz="1600" b="1" dirty="0">
                <a:latin typeface="Verdana" panose="020B0604030504040204" pitchFamily="34" charset="0"/>
                <a:ea typeface="Verdana" panose="020B0604030504040204" pitchFamily="34" charset="0"/>
                <a:cs typeface="Verdana" panose="020B0604030504040204" pitchFamily="34" charset="0"/>
              </a:rPr>
              <a:t>deskundigheidsgebieden</a:t>
            </a:r>
            <a:r>
              <a:rPr lang="nl-NL" sz="1600" dirty="0">
                <a:latin typeface="Verdana" panose="020B0604030504040204" pitchFamily="34" charset="0"/>
                <a:ea typeface="Verdana" panose="020B0604030504040204" pitchFamily="34" charset="0"/>
                <a:cs typeface="Verdana" panose="020B0604030504040204" pitchFamily="34" charset="0"/>
              </a:rPr>
              <a:t> en </a:t>
            </a:r>
            <a:r>
              <a:rPr lang="nl-NL" sz="1600" b="1" dirty="0">
                <a:latin typeface="Verdana" panose="020B0604030504040204" pitchFamily="34" charset="0"/>
                <a:ea typeface="Verdana" panose="020B0604030504040204" pitchFamily="34" charset="0"/>
                <a:cs typeface="Verdana" panose="020B0604030504040204" pitchFamily="34" charset="0"/>
              </a:rPr>
              <a:t>kerncompetenties</a:t>
            </a:r>
            <a:r>
              <a:rPr lang="nl-NL" sz="1600" dirty="0">
                <a:latin typeface="Verdana" panose="020B0604030504040204" pitchFamily="34" charset="0"/>
                <a:ea typeface="Verdana" panose="020B0604030504040204" pitchFamily="34" charset="0"/>
                <a:cs typeface="Verdana" panose="020B0604030504040204" pitchFamily="34" charset="0"/>
              </a:rPr>
              <a:t> van hun </a:t>
            </a:r>
            <a:r>
              <a:rPr lang="nl-NL" sz="1600" b="1" dirty="0">
                <a:latin typeface="Verdana" panose="020B0604030504040204" pitchFamily="34" charset="0"/>
                <a:ea typeface="Verdana" panose="020B0604030504040204" pitchFamily="34" charset="0"/>
                <a:cs typeface="Verdana" panose="020B0604030504040204" pitchFamily="34" charset="0"/>
              </a:rPr>
              <a:t>samenwerkingspartners</a:t>
            </a:r>
            <a:r>
              <a:rPr lang="nl-NL" sz="1600" dirty="0">
                <a:latin typeface="Verdana" panose="020B0604030504040204" pitchFamily="34" charset="0"/>
                <a:ea typeface="Verdana" panose="020B0604030504040204" pitchFamily="34" charset="0"/>
                <a:cs typeface="Verdana" panose="020B0604030504040204" pitchFamily="34" charset="0"/>
              </a:rPr>
              <a:t>. </a:t>
            </a:r>
            <a:endParaRPr lang="nl-NL" sz="1600" i="1"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Fokke &amp; Sukke | Vereniging Praktijkhoudende Huisartsen">
            <a:extLst>
              <a:ext uri="{FF2B5EF4-FFF2-40B4-BE49-F238E27FC236}">
                <a16:creationId xmlns:a16="http://schemas.microsoft.com/office/drawing/2014/main" id="{09C868D1-2BDD-AB4C-710D-79202EFCB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929508"/>
            <a:ext cx="4011433" cy="271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22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KNMG Handreiking - aandachtspunten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70000" lnSpcReduction="20000"/>
          </a:bodyPr>
          <a:lstStyle/>
          <a:p>
            <a:pPr marL="0" indent="0">
              <a:buNone/>
            </a:pPr>
            <a:r>
              <a:rPr lang="nl-NL" u="sng" dirty="0">
                <a:latin typeface="Verdana" panose="020B0604030504040204" pitchFamily="34" charset="0"/>
                <a:ea typeface="Verdana" panose="020B0604030504040204" pitchFamily="34" charset="0"/>
                <a:cs typeface="Verdana" panose="020B0604030504040204" pitchFamily="34" charset="0"/>
              </a:rPr>
              <a:t>Aandachtspunt 8</a:t>
            </a:r>
          </a:p>
          <a:p>
            <a:pPr marL="0" indent="0">
              <a:buNone/>
            </a:pPr>
            <a:endParaRPr lang="nl-NL"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Bestaat er tussen verschillende zorgverleners een </a:t>
            </a:r>
            <a:r>
              <a:rPr lang="nl-NL" b="1" dirty="0">
                <a:latin typeface="Verdana" panose="020B0604030504040204" pitchFamily="34" charset="0"/>
                <a:ea typeface="Verdana" panose="020B0604030504040204" pitchFamily="34" charset="0"/>
                <a:cs typeface="Verdana" panose="020B0604030504040204" pitchFamily="34" charset="0"/>
              </a:rPr>
              <a:t>opdrachtrelatie</a:t>
            </a:r>
            <a:r>
              <a:rPr lang="nl-NL" dirty="0">
                <a:latin typeface="Verdana" panose="020B0604030504040204" pitchFamily="34" charset="0"/>
                <a:ea typeface="Verdana" panose="020B0604030504040204" pitchFamily="34" charset="0"/>
                <a:cs typeface="Verdana" panose="020B0604030504040204" pitchFamily="34" charset="0"/>
              </a:rPr>
              <a:t>, dan geeft de opdrachtgevende zorgverlener </a:t>
            </a:r>
            <a:r>
              <a:rPr lang="nl-NL" b="1" dirty="0">
                <a:latin typeface="Verdana" panose="020B0604030504040204" pitchFamily="34" charset="0"/>
                <a:ea typeface="Verdana" panose="020B0604030504040204" pitchFamily="34" charset="0"/>
                <a:cs typeface="Verdana" panose="020B0604030504040204" pitchFamily="34" charset="0"/>
              </a:rPr>
              <a:t>voldoende instructies </a:t>
            </a:r>
            <a:r>
              <a:rPr lang="nl-NL" dirty="0">
                <a:latin typeface="Verdana" panose="020B0604030504040204" pitchFamily="34" charset="0"/>
                <a:ea typeface="Verdana" panose="020B0604030504040204" pitchFamily="34" charset="0"/>
                <a:cs typeface="Verdana" panose="020B0604030504040204" pitchFamily="34" charset="0"/>
              </a:rPr>
              <a:t>aan de opdrachtnemende zorgverlener over de zorgverlening aan de cliënt en zal de opdrachtnemende zorgverlener zich </a:t>
            </a:r>
            <a:r>
              <a:rPr lang="nl-NL" b="1" dirty="0">
                <a:latin typeface="Verdana" panose="020B0604030504040204" pitchFamily="34" charset="0"/>
                <a:ea typeface="Verdana" panose="020B0604030504040204" pitchFamily="34" charset="0"/>
                <a:cs typeface="Verdana" panose="020B0604030504040204" pitchFamily="34" charset="0"/>
              </a:rPr>
              <a:t>inspannen</a:t>
            </a:r>
            <a:r>
              <a:rPr lang="nl-NL" dirty="0">
                <a:latin typeface="Verdana" panose="020B0604030504040204" pitchFamily="34" charset="0"/>
                <a:ea typeface="Verdana" panose="020B0604030504040204" pitchFamily="34" charset="0"/>
                <a:cs typeface="Verdana" panose="020B0604030504040204" pitchFamily="34" charset="0"/>
              </a:rPr>
              <a:t> deze instructies op te volgen. </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u="sng" dirty="0">
                <a:latin typeface="Verdana" panose="020B0604030504040204" pitchFamily="34" charset="0"/>
                <a:ea typeface="Verdana" panose="020B0604030504040204" pitchFamily="34" charset="0"/>
                <a:cs typeface="Verdana" panose="020B0604030504040204" pitchFamily="34" charset="0"/>
              </a:rPr>
              <a:t>Aandachtspunt 9</a:t>
            </a:r>
          </a:p>
          <a:p>
            <a:pPr marL="0" indent="0">
              <a:buNone/>
            </a:pPr>
            <a:endParaRPr lang="nl-NL"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De </a:t>
            </a:r>
            <a:r>
              <a:rPr lang="nl-NL" b="1" dirty="0">
                <a:latin typeface="Verdana" panose="020B0604030504040204" pitchFamily="34" charset="0"/>
                <a:ea typeface="Verdana" panose="020B0604030504040204" pitchFamily="34" charset="0"/>
                <a:cs typeface="Verdana" panose="020B0604030504040204" pitchFamily="34" charset="0"/>
              </a:rPr>
              <a:t>overdracht</a:t>
            </a:r>
            <a:r>
              <a:rPr lang="nl-NL" dirty="0">
                <a:latin typeface="Verdana" panose="020B0604030504040204" pitchFamily="34" charset="0"/>
                <a:ea typeface="Verdana" panose="020B0604030504040204" pitchFamily="34" charset="0"/>
                <a:cs typeface="Verdana" panose="020B0604030504040204" pitchFamily="34" charset="0"/>
              </a:rPr>
              <a:t> van taken en verantwoordelijkheden vindt </a:t>
            </a:r>
            <a:r>
              <a:rPr lang="nl-NL" b="1" dirty="0">
                <a:latin typeface="Verdana" panose="020B0604030504040204" pitchFamily="34" charset="0"/>
                <a:ea typeface="Verdana" panose="020B0604030504040204" pitchFamily="34" charset="0"/>
                <a:cs typeface="Verdana" panose="020B0604030504040204" pitchFamily="34" charset="0"/>
              </a:rPr>
              <a:t>expliciet </a:t>
            </a:r>
            <a:r>
              <a:rPr lang="nl-NL" dirty="0">
                <a:latin typeface="Verdana" panose="020B0604030504040204" pitchFamily="34" charset="0"/>
                <a:ea typeface="Verdana" panose="020B0604030504040204" pitchFamily="34" charset="0"/>
                <a:cs typeface="Verdana" panose="020B0604030504040204" pitchFamily="34" charset="0"/>
              </a:rPr>
              <a:t>plaats. Bij het inrichten van overdrachtsmomenten is het van belang om zowel rekening te houden met bij overdrachtssituaties in het algemeen </a:t>
            </a:r>
            <a:r>
              <a:rPr lang="nl-NL" b="1" dirty="0">
                <a:latin typeface="Verdana" panose="020B0604030504040204" pitchFamily="34" charset="0"/>
                <a:ea typeface="Verdana" panose="020B0604030504040204" pitchFamily="34" charset="0"/>
                <a:cs typeface="Verdana" panose="020B0604030504040204" pitchFamily="34" charset="0"/>
              </a:rPr>
              <a:t>veel voorkomende risico’s </a:t>
            </a:r>
            <a:r>
              <a:rPr lang="nl-NL" dirty="0">
                <a:latin typeface="Verdana" panose="020B0604030504040204" pitchFamily="34" charset="0"/>
                <a:ea typeface="Verdana" panose="020B0604030504040204" pitchFamily="34" charset="0"/>
                <a:cs typeface="Verdana" panose="020B0604030504040204" pitchFamily="34" charset="0"/>
              </a:rPr>
              <a:t>als met eventuele </a:t>
            </a:r>
            <a:r>
              <a:rPr lang="nl-NL" b="1" dirty="0">
                <a:latin typeface="Verdana" panose="020B0604030504040204" pitchFamily="34" charset="0"/>
                <a:ea typeface="Verdana" panose="020B0604030504040204" pitchFamily="34" charset="0"/>
                <a:cs typeface="Verdana" panose="020B0604030504040204" pitchFamily="34" charset="0"/>
              </a:rPr>
              <a:t>specifieke kenmerken</a:t>
            </a:r>
            <a:r>
              <a:rPr lang="nl-NL" dirty="0">
                <a:latin typeface="Verdana" panose="020B0604030504040204" pitchFamily="34" charset="0"/>
                <a:ea typeface="Verdana" panose="020B0604030504040204" pitchFamily="34" charset="0"/>
                <a:cs typeface="Verdana" panose="020B0604030504040204" pitchFamily="34" charset="0"/>
              </a:rPr>
              <a:t> van de situatie van de cliënt. </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03709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KNMG Handreiking - aandachtspunten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55000" lnSpcReduction="20000"/>
          </a:bodyPr>
          <a:lstStyle/>
          <a:p>
            <a:pPr marL="0" indent="0">
              <a:buNone/>
            </a:pPr>
            <a:r>
              <a:rPr lang="nl-NL" u="sng" dirty="0">
                <a:latin typeface="Verdana" panose="020B0604030504040204" pitchFamily="34" charset="0"/>
                <a:ea typeface="Verdana" panose="020B0604030504040204" pitchFamily="34" charset="0"/>
                <a:cs typeface="Verdana" panose="020B0604030504040204" pitchFamily="34" charset="0"/>
              </a:rPr>
              <a:t>Aandachtspunt 10</a:t>
            </a:r>
          </a:p>
          <a:p>
            <a:pPr marL="0" indent="0">
              <a:buNone/>
            </a:pPr>
            <a:endParaRPr lang="nl-NL"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Als dat </a:t>
            </a:r>
            <a:r>
              <a:rPr lang="nl-NL" b="1" dirty="0">
                <a:latin typeface="Verdana" panose="020B0604030504040204" pitchFamily="34" charset="0"/>
                <a:ea typeface="Verdana" panose="020B0604030504040204" pitchFamily="34" charset="0"/>
                <a:cs typeface="Verdana" panose="020B0604030504040204" pitchFamily="34" charset="0"/>
              </a:rPr>
              <a:t>nodig</a:t>
            </a:r>
            <a:r>
              <a:rPr lang="nl-NL" dirty="0">
                <a:latin typeface="Verdana" panose="020B0604030504040204" pitchFamily="34" charset="0"/>
                <a:ea typeface="Verdana" panose="020B0604030504040204" pitchFamily="34" charset="0"/>
                <a:cs typeface="Verdana" panose="020B0604030504040204" pitchFamily="34" charset="0"/>
              </a:rPr>
              <a:t> is voor een goede zorgverlening plannen de samenwerkende zorgverleners </a:t>
            </a:r>
            <a:r>
              <a:rPr lang="nl-NL" b="1" dirty="0">
                <a:latin typeface="Verdana" panose="020B0604030504040204" pitchFamily="34" charset="0"/>
                <a:ea typeface="Verdana" panose="020B0604030504040204" pitchFamily="34" charset="0"/>
                <a:cs typeface="Verdana" panose="020B0604030504040204" pitchFamily="34" charset="0"/>
              </a:rPr>
              <a:t>controle- en evaluatiemomenten </a:t>
            </a:r>
            <a:r>
              <a:rPr lang="nl-NL" dirty="0">
                <a:latin typeface="Verdana" panose="020B0604030504040204" pitchFamily="34" charset="0"/>
                <a:ea typeface="Verdana" panose="020B0604030504040204" pitchFamily="34" charset="0"/>
                <a:cs typeface="Verdana" panose="020B0604030504040204" pitchFamily="34" charset="0"/>
              </a:rPr>
              <a:t>in. </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u="sng" dirty="0">
                <a:latin typeface="Verdana" panose="020B0604030504040204" pitchFamily="34" charset="0"/>
                <a:ea typeface="Verdana" panose="020B0604030504040204" pitchFamily="34" charset="0"/>
                <a:cs typeface="Verdana" panose="020B0604030504040204" pitchFamily="34" charset="0"/>
              </a:rPr>
              <a:t>Aandachtspunt 11</a:t>
            </a:r>
          </a:p>
          <a:p>
            <a:pPr marL="0" indent="0">
              <a:buNone/>
            </a:pPr>
            <a:endParaRPr lang="nl-NL"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Over </a:t>
            </a:r>
            <a:r>
              <a:rPr lang="nl-NL" b="1" dirty="0">
                <a:latin typeface="Verdana" panose="020B0604030504040204" pitchFamily="34" charset="0"/>
                <a:ea typeface="Verdana" panose="020B0604030504040204" pitchFamily="34" charset="0"/>
                <a:cs typeface="Verdana" panose="020B0604030504040204" pitchFamily="34" charset="0"/>
              </a:rPr>
              <a:t>incidenten</a:t>
            </a:r>
            <a:r>
              <a:rPr lang="nl-NL" dirty="0">
                <a:latin typeface="Verdana" panose="020B0604030504040204" pitchFamily="34" charset="0"/>
                <a:ea typeface="Verdana" panose="020B0604030504040204" pitchFamily="34" charset="0"/>
                <a:cs typeface="Verdana" panose="020B0604030504040204" pitchFamily="34" charset="0"/>
              </a:rPr>
              <a:t> in de zorgverlening, waaronder calamiteiten, spreken de samenwerkingspartners het volgende af: </a:t>
            </a:r>
          </a:p>
          <a:p>
            <a:pPr>
              <a:buFont typeface="Wingdings" panose="05000000000000000000" pitchFamily="2" charset="2"/>
              <a:buChar char="Ø"/>
            </a:pPr>
            <a:r>
              <a:rPr lang="nl-NL" dirty="0">
                <a:latin typeface="Verdana" panose="020B0604030504040204" pitchFamily="34" charset="0"/>
                <a:ea typeface="Verdana" panose="020B0604030504040204" pitchFamily="34" charset="0"/>
                <a:cs typeface="Verdana" panose="020B0604030504040204" pitchFamily="34" charset="0"/>
              </a:rPr>
              <a:t>De samenwerkingspartners betrachten naar de cliënt </a:t>
            </a:r>
            <a:r>
              <a:rPr lang="nl-NL" b="1" dirty="0">
                <a:latin typeface="Verdana" panose="020B0604030504040204" pitchFamily="34" charset="0"/>
                <a:ea typeface="Verdana" panose="020B0604030504040204" pitchFamily="34" charset="0"/>
                <a:cs typeface="Verdana" panose="020B0604030504040204" pitchFamily="34" charset="0"/>
              </a:rPr>
              <a:t>openheid over incidenten</a:t>
            </a:r>
            <a:r>
              <a:rPr lang="nl-NL" dirty="0">
                <a:latin typeface="Verdana" panose="020B0604030504040204" pitchFamily="34" charset="0"/>
                <a:ea typeface="Verdana" panose="020B0604030504040204" pitchFamily="34" charset="0"/>
                <a:cs typeface="Verdana" panose="020B0604030504040204" pitchFamily="34" charset="0"/>
              </a:rPr>
              <a:t>, waaronder calamiteiten, die (mogelijk) merkbare gevolgen voor hem hebben.</a:t>
            </a:r>
          </a:p>
          <a:p>
            <a:pPr>
              <a:buFont typeface="Wingdings" panose="05000000000000000000" pitchFamily="2" charset="2"/>
              <a:buChar char="Ø"/>
            </a:pPr>
            <a:r>
              <a:rPr lang="nl-NL" dirty="0">
                <a:latin typeface="Verdana" panose="020B0604030504040204" pitchFamily="34" charset="0"/>
                <a:ea typeface="Verdana" panose="020B0604030504040204" pitchFamily="34" charset="0"/>
                <a:cs typeface="Verdana" panose="020B0604030504040204" pitchFamily="34" charset="0"/>
              </a:rPr>
              <a:t>De samenwerkingspartners spreken af </a:t>
            </a:r>
            <a:r>
              <a:rPr lang="nl-NL" b="1" dirty="0">
                <a:latin typeface="Verdana" panose="020B0604030504040204" pitchFamily="34" charset="0"/>
                <a:ea typeface="Verdana" panose="020B0604030504040204" pitchFamily="34" charset="0"/>
                <a:cs typeface="Verdana" panose="020B0604030504040204" pitchFamily="34" charset="0"/>
              </a:rPr>
              <a:t>hoe en waar </a:t>
            </a:r>
            <a:r>
              <a:rPr lang="nl-NL" dirty="0">
                <a:latin typeface="Verdana" panose="020B0604030504040204" pitchFamily="34" charset="0"/>
                <a:ea typeface="Verdana" panose="020B0604030504040204" pitchFamily="34" charset="0"/>
                <a:cs typeface="Verdana" panose="020B0604030504040204" pitchFamily="34" charset="0"/>
              </a:rPr>
              <a:t>zij incidenten in de zorgverlening, waaronder calamiteiten, </a:t>
            </a:r>
            <a:r>
              <a:rPr lang="nl-NL" b="1" dirty="0">
                <a:latin typeface="Verdana" panose="020B0604030504040204" pitchFamily="34" charset="0"/>
                <a:ea typeface="Verdana" panose="020B0604030504040204" pitchFamily="34" charset="0"/>
                <a:cs typeface="Verdana" panose="020B0604030504040204" pitchFamily="34" charset="0"/>
              </a:rPr>
              <a:t>melden</a:t>
            </a:r>
            <a:r>
              <a:rPr lang="nl-NL" dirty="0">
                <a:latin typeface="Verdana" panose="020B0604030504040204" pitchFamily="34" charset="0"/>
                <a:ea typeface="Verdana" panose="020B0604030504040204" pitchFamily="34" charset="0"/>
                <a:cs typeface="Verdana" panose="020B0604030504040204" pitchFamily="34" charset="0"/>
              </a:rPr>
              <a:t>.</a:t>
            </a:r>
          </a:p>
          <a:p>
            <a:pPr>
              <a:buFont typeface="Wingdings" panose="05000000000000000000" pitchFamily="2" charset="2"/>
              <a:buChar char="Ø"/>
            </a:pPr>
            <a:r>
              <a:rPr lang="nl-NL" dirty="0">
                <a:latin typeface="Verdana" panose="020B0604030504040204" pitchFamily="34" charset="0"/>
                <a:ea typeface="Verdana" panose="020B0604030504040204" pitchFamily="34" charset="0"/>
                <a:cs typeface="Verdana" panose="020B0604030504040204" pitchFamily="34" charset="0"/>
              </a:rPr>
              <a:t>Als een van de samenwerkingspartners in de ogen van één of meer collega’s niet voldoet aan de normen voor goede zorg, dan </a:t>
            </a:r>
            <a:r>
              <a:rPr lang="nl-NL" b="1" dirty="0">
                <a:latin typeface="Verdana" panose="020B0604030504040204" pitchFamily="34" charset="0"/>
                <a:ea typeface="Verdana" panose="020B0604030504040204" pitchFamily="34" charset="0"/>
                <a:cs typeface="Verdana" panose="020B0604030504040204" pitchFamily="34" charset="0"/>
              </a:rPr>
              <a:t>spreken zij deze partner daarop aan</a:t>
            </a:r>
            <a:r>
              <a:rPr lang="nl-NL"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874245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KNMG Handreiking - aandachtspunten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1800" u="sng" dirty="0">
                <a:latin typeface="Verdana" panose="020B0604030504040204" pitchFamily="34" charset="0"/>
                <a:ea typeface="Verdana" panose="020B0604030504040204" pitchFamily="34" charset="0"/>
                <a:cs typeface="Verdana" panose="020B0604030504040204" pitchFamily="34" charset="0"/>
              </a:rPr>
              <a:t>Aandachtspunt 12</a:t>
            </a:r>
          </a:p>
          <a:p>
            <a:pPr marL="0" indent="0">
              <a:buNone/>
            </a:pPr>
            <a:endParaRPr lang="nl-NL" sz="1800"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De samenwerkingspartners leggen, wanneer sprake is van </a:t>
            </a:r>
            <a:r>
              <a:rPr lang="nl-NL" sz="1800" b="1" dirty="0">
                <a:latin typeface="Verdana" panose="020B0604030504040204" pitchFamily="34" charset="0"/>
                <a:ea typeface="Verdana" panose="020B0604030504040204" pitchFamily="34" charset="0"/>
                <a:cs typeface="Verdana" panose="020B0604030504040204" pitchFamily="34" charset="0"/>
              </a:rPr>
              <a:t>structurele samenwerking</a:t>
            </a:r>
            <a:r>
              <a:rPr lang="nl-NL" sz="1800" dirty="0">
                <a:latin typeface="Verdana" panose="020B0604030504040204" pitchFamily="34" charset="0"/>
                <a:ea typeface="Verdana" panose="020B0604030504040204" pitchFamily="34" charset="0"/>
                <a:cs typeface="Verdana" panose="020B0604030504040204" pitchFamily="34" charset="0"/>
              </a:rPr>
              <a:t>, de afspraken die zij maken over de </a:t>
            </a:r>
            <a:r>
              <a:rPr lang="nl-NL" sz="1800" b="1" dirty="0">
                <a:latin typeface="Verdana" panose="020B0604030504040204" pitchFamily="34" charset="0"/>
                <a:ea typeface="Verdana" panose="020B0604030504040204" pitchFamily="34" charset="0"/>
                <a:cs typeface="Verdana" panose="020B0604030504040204" pitchFamily="34" charset="0"/>
              </a:rPr>
              <a:t>aard en inrichting </a:t>
            </a:r>
            <a:r>
              <a:rPr lang="nl-NL" sz="1800" dirty="0">
                <a:latin typeface="Verdana" panose="020B0604030504040204" pitchFamily="34" charset="0"/>
                <a:ea typeface="Verdana" panose="020B0604030504040204" pitchFamily="34" charset="0"/>
                <a:cs typeface="Verdana" panose="020B0604030504040204" pitchFamily="34" charset="0"/>
              </a:rPr>
              <a:t>van de samenwerking en ieders betrokkenheid daarbij </a:t>
            </a:r>
            <a:r>
              <a:rPr lang="nl-NL" sz="1800" b="1" dirty="0">
                <a:latin typeface="Verdana" panose="020B0604030504040204" pitchFamily="34" charset="0"/>
                <a:ea typeface="Verdana" panose="020B0604030504040204" pitchFamily="34" charset="0"/>
                <a:cs typeface="Verdana" panose="020B0604030504040204" pitchFamily="34" charset="0"/>
              </a:rPr>
              <a:t>schriftelijk vast</a:t>
            </a:r>
            <a:r>
              <a:rPr lang="nl-NL" sz="1800" dirty="0">
                <a:latin typeface="Verdana" panose="020B0604030504040204" pitchFamily="34" charset="0"/>
                <a:ea typeface="Verdana" panose="020B0604030504040204" pitchFamily="34" charset="0"/>
                <a:cs typeface="Verdana" panose="020B0604030504040204" pitchFamily="34" charset="0"/>
              </a:rPr>
              <a:t>. </a:t>
            </a:r>
          </a:p>
        </p:txBody>
      </p:sp>
      <p:pic>
        <p:nvPicPr>
          <p:cNvPr id="5" name="Afbeelding 4">
            <a:extLst>
              <a:ext uri="{FF2B5EF4-FFF2-40B4-BE49-F238E27FC236}">
                <a16:creationId xmlns:a16="http://schemas.microsoft.com/office/drawing/2014/main" id="{893A738D-B350-D0CB-3A53-BADF5255486F}"/>
              </a:ext>
            </a:extLst>
          </p:cNvPr>
          <p:cNvPicPr>
            <a:picLocks noChangeAspect="1"/>
          </p:cNvPicPr>
          <p:nvPr/>
        </p:nvPicPr>
        <p:blipFill>
          <a:blip r:embed="rId2"/>
          <a:stretch>
            <a:fillRect/>
          </a:stretch>
        </p:blipFill>
        <p:spPr>
          <a:xfrm>
            <a:off x="4499992" y="2780195"/>
            <a:ext cx="3947939" cy="2791913"/>
          </a:xfrm>
          <a:prstGeom prst="rect">
            <a:avLst/>
          </a:prstGeom>
        </p:spPr>
      </p:pic>
    </p:spTree>
    <p:extLst>
      <p:ext uri="{BB962C8B-B14F-4D97-AF65-F5344CB8AC3E}">
        <p14:creationId xmlns:p14="http://schemas.microsoft.com/office/powerpoint/2010/main" val="144890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KNMG Handreiking - aandachtspunten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1700" u="sng" dirty="0">
                <a:latin typeface="Verdana" panose="020B0604030504040204" pitchFamily="34" charset="0"/>
                <a:ea typeface="Verdana" panose="020B0604030504040204" pitchFamily="34" charset="0"/>
                <a:cs typeface="Verdana" panose="020B0604030504040204" pitchFamily="34" charset="0"/>
              </a:rPr>
              <a:t>Aandachtspunt 2</a:t>
            </a:r>
          </a:p>
          <a:p>
            <a:pPr marL="0" indent="0">
              <a:buNone/>
            </a:pPr>
            <a:endParaRPr lang="nl-NL" sz="1700" i="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700" dirty="0">
                <a:latin typeface="Verdana" panose="020B0604030504040204" pitchFamily="34" charset="0"/>
                <a:ea typeface="Verdana" panose="020B0604030504040204" pitchFamily="34" charset="0"/>
                <a:cs typeface="Verdana" panose="020B0604030504040204" pitchFamily="34" charset="0"/>
              </a:rPr>
              <a:t>Uitgangspunt is dat iedere zorgverlener die betrokken is bij in samenwerking te verlenen zorg, </a:t>
            </a:r>
            <a:r>
              <a:rPr lang="nl-NL" sz="1700" b="1" dirty="0">
                <a:latin typeface="Verdana" panose="020B0604030504040204" pitchFamily="34" charset="0"/>
                <a:ea typeface="Verdana" panose="020B0604030504040204" pitchFamily="34" charset="0"/>
                <a:cs typeface="Verdana" panose="020B0604030504040204" pitchFamily="34" charset="0"/>
              </a:rPr>
              <a:t>een eigen professionele verantwoordelijkheid</a:t>
            </a:r>
            <a:r>
              <a:rPr lang="nl-NL" sz="1700" dirty="0">
                <a:latin typeface="Verdana" panose="020B0604030504040204" pitchFamily="34" charset="0"/>
                <a:ea typeface="Verdana" panose="020B0604030504040204" pitchFamily="34" charset="0"/>
                <a:cs typeface="Verdana" panose="020B0604030504040204" pitchFamily="34" charset="0"/>
              </a:rPr>
              <a:t> heeft en houdt jegens de cliënt, voor zijn/haar aandeel in de zorg. Zij zorgen allen dat zowel onderling als voor de cliënt of diens vertegenwoordiger(s) duidelijk is, wie verantwoordelijk is voor welk deel van de zorgverlening. </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i="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descr="Afbeelding met stoel, meubels, ontwerp&#10;&#10;Automatisch gegenereerde beschrijving">
            <a:extLst>
              <a:ext uri="{FF2B5EF4-FFF2-40B4-BE49-F238E27FC236}">
                <a16:creationId xmlns:a16="http://schemas.microsoft.com/office/drawing/2014/main" id="{62E4EA02-8C69-61F5-7266-F869FB7AC211}"/>
              </a:ext>
            </a:extLst>
          </p:cNvPr>
          <p:cNvPicPr>
            <a:picLocks noChangeAspect="1"/>
          </p:cNvPicPr>
          <p:nvPr/>
        </p:nvPicPr>
        <p:blipFill>
          <a:blip r:embed="rId2"/>
          <a:stretch>
            <a:fillRect/>
          </a:stretch>
        </p:blipFill>
        <p:spPr>
          <a:xfrm>
            <a:off x="4932040" y="3459073"/>
            <a:ext cx="3191644" cy="1809695"/>
          </a:xfrm>
          <a:prstGeom prst="rect">
            <a:avLst/>
          </a:prstGeom>
        </p:spPr>
      </p:pic>
    </p:spTree>
    <p:extLst>
      <p:ext uri="{BB962C8B-B14F-4D97-AF65-F5344CB8AC3E}">
        <p14:creationId xmlns:p14="http://schemas.microsoft.com/office/powerpoint/2010/main" val="133551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KNMG Handreiking - aandachtspunten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55000" lnSpcReduction="20000"/>
          </a:bodyPr>
          <a:lstStyle/>
          <a:p>
            <a:pPr marL="0" indent="0">
              <a:buNone/>
            </a:pPr>
            <a:r>
              <a:rPr lang="nl-NL" u="sng" dirty="0">
                <a:latin typeface="Verdana" panose="020B0604030504040204" pitchFamily="34" charset="0"/>
                <a:ea typeface="Verdana" panose="020B0604030504040204" pitchFamily="34" charset="0"/>
                <a:cs typeface="Verdana" panose="020B0604030504040204" pitchFamily="34" charset="0"/>
              </a:rPr>
              <a:t>Aandachtspunt 2</a:t>
            </a:r>
          </a:p>
          <a:p>
            <a:pPr marL="0" indent="0">
              <a:buNone/>
            </a:pPr>
            <a:endParaRPr lang="nl-NL" i="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Als de </a:t>
            </a:r>
            <a:r>
              <a:rPr lang="nl-NL" b="1" dirty="0">
                <a:latin typeface="Verdana" panose="020B0604030504040204" pitchFamily="34" charset="0"/>
                <a:ea typeface="Verdana" panose="020B0604030504040204" pitchFamily="34" charset="0"/>
                <a:cs typeface="Verdana" panose="020B0604030504040204" pitchFamily="34" charset="0"/>
              </a:rPr>
              <a:t>aard</a:t>
            </a:r>
            <a:r>
              <a:rPr lang="nl-NL" dirty="0">
                <a:latin typeface="Verdana" panose="020B0604030504040204" pitchFamily="34" charset="0"/>
                <a:ea typeface="Verdana" panose="020B0604030504040204" pitchFamily="34" charset="0"/>
                <a:cs typeface="Verdana" panose="020B0604030504040204" pitchFamily="34" charset="0"/>
              </a:rPr>
              <a:t> of de </a:t>
            </a:r>
            <a:r>
              <a:rPr lang="nl-NL" b="1" dirty="0">
                <a:latin typeface="Verdana" panose="020B0604030504040204" pitchFamily="34" charset="0"/>
                <a:ea typeface="Verdana" panose="020B0604030504040204" pitchFamily="34" charset="0"/>
                <a:cs typeface="Verdana" panose="020B0604030504040204" pitchFamily="34" charset="0"/>
              </a:rPr>
              <a:t>complexiteit</a:t>
            </a:r>
            <a:r>
              <a:rPr lang="nl-NL" dirty="0">
                <a:latin typeface="Verdana" panose="020B0604030504040204" pitchFamily="34" charset="0"/>
                <a:ea typeface="Verdana" panose="020B0604030504040204" pitchFamily="34" charset="0"/>
                <a:cs typeface="Verdana" panose="020B0604030504040204" pitchFamily="34" charset="0"/>
              </a:rPr>
              <a:t> van de te verlenen zorg dat nodig maakt, spreken alle betrokken zorgverleners af dat </a:t>
            </a:r>
            <a:r>
              <a:rPr lang="nl-NL" b="1" dirty="0">
                <a:latin typeface="Verdana" panose="020B0604030504040204" pitchFamily="34" charset="0"/>
                <a:ea typeface="Verdana" panose="020B0604030504040204" pitchFamily="34" charset="0"/>
                <a:cs typeface="Verdana" panose="020B0604030504040204" pitchFamily="34" charset="0"/>
              </a:rPr>
              <a:t>één van hen </a:t>
            </a:r>
            <a:r>
              <a:rPr lang="nl-NL" dirty="0">
                <a:latin typeface="Verdana" panose="020B0604030504040204" pitchFamily="34" charset="0"/>
                <a:ea typeface="Verdana" panose="020B0604030504040204" pitchFamily="34" charset="0"/>
                <a:cs typeface="Verdana" panose="020B0604030504040204" pitchFamily="34" charset="0"/>
              </a:rPr>
              <a:t>wordt aangewezen als </a:t>
            </a:r>
            <a:r>
              <a:rPr lang="nl-NL" b="1" dirty="0">
                <a:latin typeface="Verdana" panose="020B0604030504040204" pitchFamily="34" charset="0"/>
                <a:ea typeface="Verdana" panose="020B0604030504040204" pitchFamily="34" charset="0"/>
                <a:cs typeface="Verdana" panose="020B0604030504040204" pitchFamily="34" charset="0"/>
              </a:rPr>
              <a:t>regiebehandelaar</a:t>
            </a:r>
            <a:r>
              <a:rPr lang="nl-NL" dirty="0">
                <a:latin typeface="Verdana" panose="020B0604030504040204" pitchFamily="34" charset="0"/>
                <a:ea typeface="Verdana" panose="020B0604030504040204" pitchFamily="34" charset="0"/>
                <a:cs typeface="Verdana" panose="020B0604030504040204" pitchFamily="34" charset="0"/>
              </a:rPr>
              <a:t>. Deze ziet er in elk geval op toe dat:</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de </a:t>
            </a:r>
            <a:r>
              <a:rPr lang="nl-NL" b="1" dirty="0">
                <a:latin typeface="Verdana" panose="020B0604030504040204" pitchFamily="34" charset="0"/>
                <a:ea typeface="Verdana" panose="020B0604030504040204" pitchFamily="34" charset="0"/>
                <a:cs typeface="Verdana" panose="020B0604030504040204" pitchFamily="34" charset="0"/>
              </a:rPr>
              <a:t>continuïteit</a:t>
            </a:r>
            <a:r>
              <a:rPr lang="nl-NL" dirty="0">
                <a:latin typeface="Verdana" panose="020B0604030504040204" pitchFamily="34" charset="0"/>
                <a:ea typeface="Verdana" panose="020B0604030504040204" pitchFamily="34" charset="0"/>
                <a:cs typeface="Verdana" panose="020B0604030504040204" pitchFamily="34" charset="0"/>
              </a:rPr>
              <a:t> en de </a:t>
            </a:r>
            <a:r>
              <a:rPr lang="nl-NL" b="1" dirty="0">
                <a:latin typeface="Verdana" panose="020B0604030504040204" pitchFamily="34" charset="0"/>
                <a:ea typeface="Verdana" panose="020B0604030504040204" pitchFamily="34" charset="0"/>
                <a:cs typeface="Verdana" panose="020B0604030504040204" pitchFamily="34" charset="0"/>
              </a:rPr>
              <a:t>samenhang</a:t>
            </a:r>
            <a:r>
              <a:rPr lang="nl-NL" dirty="0">
                <a:latin typeface="Verdana" panose="020B0604030504040204" pitchFamily="34" charset="0"/>
                <a:ea typeface="Verdana" panose="020B0604030504040204" pitchFamily="34" charset="0"/>
                <a:cs typeface="Verdana" panose="020B0604030504040204" pitchFamily="34" charset="0"/>
              </a:rPr>
              <a:t> van de zorgverlening aan de cliënt wordt bewaakt en waar nodig een aanpassing van de gezamenlijke behandeling in gang wordt gezet;</a:t>
            </a:r>
          </a:p>
          <a:p>
            <a:r>
              <a:rPr lang="nl-NL" dirty="0">
                <a:latin typeface="Verdana" panose="020B0604030504040204" pitchFamily="34" charset="0"/>
                <a:ea typeface="Verdana" panose="020B0604030504040204" pitchFamily="34" charset="0"/>
                <a:cs typeface="Verdana" panose="020B0604030504040204" pitchFamily="34" charset="0"/>
              </a:rPr>
              <a:t>er </a:t>
            </a:r>
            <a:r>
              <a:rPr lang="nl-NL" b="1" dirty="0">
                <a:latin typeface="Verdana" panose="020B0604030504040204" pitchFamily="34" charset="0"/>
                <a:ea typeface="Verdana" panose="020B0604030504040204" pitchFamily="34" charset="0"/>
                <a:cs typeface="Verdana" panose="020B0604030504040204" pitchFamily="34" charset="0"/>
              </a:rPr>
              <a:t>adequate informatie-uitwisseling</a:t>
            </a:r>
            <a:r>
              <a:rPr lang="nl-NL" dirty="0">
                <a:latin typeface="Verdana" panose="020B0604030504040204" pitchFamily="34" charset="0"/>
                <a:ea typeface="Verdana" panose="020B0604030504040204" pitchFamily="34" charset="0"/>
                <a:cs typeface="Verdana" panose="020B0604030504040204" pitchFamily="34" charset="0"/>
              </a:rPr>
              <a:t> en </a:t>
            </a:r>
            <a:r>
              <a:rPr lang="nl-NL" b="1" dirty="0">
                <a:latin typeface="Verdana" panose="020B0604030504040204" pitchFamily="34" charset="0"/>
                <a:ea typeface="Verdana" panose="020B0604030504040204" pitchFamily="34" charset="0"/>
                <a:cs typeface="Verdana" panose="020B0604030504040204" pitchFamily="34" charset="0"/>
              </a:rPr>
              <a:t>voldoende overleg</a:t>
            </a:r>
            <a:r>
              <a:rPr lang="nl-NL" dirty="0">
                <a:latin typeface="Verdana" panose="020B0604030504040204" pitchFamily="34" charset="0"/>
                <a:ea typeface="Verdana" panose="020B0604030504040204" pitchFamily="34" charset="0"/>
                <a:cs typeface="Verdana" panose="020B0604030504040204" pitchFamily="34" charset="0"/>
              </a:rPr>
              <a:t> is tussen bij de behandeling betrokken zorgverleners;</a:t>
            </a:r>
          </a:p>
          <a:p>
            <a:r>
              <a:rPr lang="nl-NL" dirty="0">
                <a:latin typeface="Verdana" panose="020B0604030504040204" pitchFamily="34" charset="0"/>
                <a:ea typeface="Verdana" panose="020B0604030504040204" pitchFamily="34" charset="0"/>
                <a:cs typeface="Verdana" panose="020B0604030504040204" pitchFamily="34" charset="0"/>
              </a:rPr>
              <a:t>er </a:t>
            </a:r>
            <a:r>
              <a:rPr lang="nl-NL" b="1" dirty="0">
                <a:latin typeface="Verdana" panose="020B0604030504040204" pitchFamily="34" charset="0"/>
                <a:ea typeface="Verdana" panose="020B0604030504040204" pitchFamily="34" charset="0"/>
                <a:cs typeface="Verdana" panose="020B0604030504040204" pitchFamily="34" charset="0"/>
              </a:rPr>
              <a:t>één aanspreekpunt</a:t>
            </a:r>
            <a:r>
              <a:rPr lang="nl-NL" dirty="0">
                <a:latin typeface="Verdana" panose="020B0604030504040204" pitchFamily="34" charset="0"/>
                <a:ea typeface="Verdana" panose="020B0604030504040204" pitchFamily="34" charset="0"/>
                <a:cs typeface="Verdana" panose="020B0604030504040204" pitchFamily="34" charset="0"/>
              </a:rPr>
              <a:t> is voor het tijdig beantwoorden van vragen over de behandeling van de cliënt of diens naaste betrekking(en).</a:t>
            </a: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De regiebehandelaar hoeft niet zelf aanspreekpunt te zijn. Het aanspreekpunt hoeft niet alle vragen zelf inhoudelijk te kunnen beantwoorden, maar moet wel de weg naar de antwoorden weten. De zorgverleners zorgen ervoor dat deze afspraken duidelijk zijn voor de cliënt of diens naaste betrekking(en). </a:t>
            </a:r>
          </a:p>
          <a:p>
            <a:pPr marL="0" indent="0">
              <a:buNone/>
            </a:pPr>
            <a:endParaRPr lang="nl-NL" i="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32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Federatie Medisch Specialisten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2000" dirty="0">
                <a:latin typeface="Verdana" panose="020B0604030504040204" pitchFamily="34" charset="0"/>
                <a:ea typeface="Verdana" panose="020B0604030504040204" pitchFamily="34" charset="0"/>
                <a:cs typeface="Verdana" panose="020B0604030504040204" pitchFamily="34" charset="0"/>
              </a:rPr>
              <a:t>Handvatten voor aanpassing van lokale protocollen rondom verantwoordelijkheidsverdeling</a:t>
            </a:r>
          </a:p>
          <a:p>
            <a:pPr marL="0" indent="0">
              <a:buNone/>
            </a:pPr>
            <a:endParaRPr lang="nl-NL" sz="20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dirty="0" err="1">
                <a:latin typeface="Verdana" panose="020B0604030504040204" pitchFamily="34" charset="0"/>
                <a:ea typeface="Verdana" panose="020B0604030504040204" pitchFamily="34" charset="0"/>
                <a:cs typeface="Verdana" panose="020B0604030504040204" pitchFamily="34" charset="0"/>
              </a:rPr>
              <a:t>Factsheet</a:t>
            </a:r>
            <a:r>
              <a:rPr lang="nl-NL" sz="2000" dirty="0">
                <a:latin typeface="Verdana" panose="020B0604030504040204" pitchFamily="34" charset="0"/>
                <a:ea typeface="Verdana" panose="020B0604030504040204" pitchFamily="34" charset="0"/>
                <a:cs typeface="Verdana" panose="020B0604030504040204" pitchFamily="34" charset="0"/>
              </a:rPr>
              <a:t> Verantwoordelijkheidsverdeling bij samenwerking in de zorg: introductie regiebehandelaar</a:t>
            </a:r>
          </a:p>
          <a:p>
            <a:pPr marL="0" indent="0">
              <a:buNone/>
            </a:pPr>
            <a:endParaRPr lang="nl-NL"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4100" name="Picture 4" descr="Home (werkenbij) - Werken bij de Federatie">
            <a:extLst>
              <a:ext uri="{FF2B5EF4-FFF2-40B4-BE49-F238E27FC236}">
                <a16:creationId xmlns:a16="http://schemas.microsoft.com/office/drawing/2014/main" id="{07207D03-228B-2653-B84A-98FD27170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093743"/>
            <a:ext cx="4888979" cy="189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580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Federatie Medisch Specialisten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Concrete handvatten voor aanpassing protocol:</a:t>
            </a:r>
          </a:p>
          <a:p>
            <a:r>
              <a:rPr lang="nl-NL" dirty="0">
                <a:latin typeface="Verdana" panose="020B0604030504040204" pitchFamily="34" charset="0"/>
                <a:ea typeface="Verdana" panose="020B0604030504040204" pitchFamily="34" charset="0"/>
                <a:cs typeface="Verdana" panose="020B0604030504040204" pitchFamily="34" charset="0"/>
              </a:rPr>
              <a:t>Check 12 aandachtspunten KNMG</a:t>
            </a:r>
          </a:p>
          <a:p>
            <a:r>
              <a:rPr lang="nl-NL" dirty="0">
                <a:latin typeface="Verdana" panose="020B0604030504040204" pitchFamily="34" charset="0"/>
                <a:ea typeface="Verdana" panose="020B0604030504040204" pitchFamily="34" charset="0"/>
                <a:cs typeface="Verdana" panose="020B0604030504040204" pitchFamily="34" charset="0"/>
              </a:rPr>
              <a:t>Verwijder term ‘hoofdbehandelaar’ (?)</a:t>
            </a:r>
          </a:p>
          <a:p>
            <a:r>
              <a:rPr lang="nl-NL" dirty="0">
                <a:latin typeface="Verdana" panose="020B0604030504040204" pitchFamily="34" charset="0"/>
                <a:ea typeface="Verdana" panose="020B0604030504040204" pitchFamily="34" charset="0"/>
                <a:cs typeface="Verdana" panose="020B0604030504040204" pitchFamily="34" charset="0"/>
              </a:rPr>
              <a:t>Verantwoordelijkheden toedelen aan rollen (regiebehandelaar, </a:t>
            </a:r>
            <a:r>
              <a:rPr lang="nl-NL" dirty="0" err="1">
                <a:latin typeface="Verdana" panose="020B0604030504040204" pitchFamily="34" charset="0"/>
                <a:ea typeface="Verdana" panose="020B0604030504040204" pitchFamily="34" charset="0"/>
                <a:cs typeface="Verdana" panose="020B0604030504040204" pitchFamily="34" charset="0"/>
              </a:rPr>
              <a:t>aanspreektpunt</a:t>
            </a:r>
            <a:r>
              <a:rPr lang="nl-NL" dirty="0">
                <a:latin typeface="Verdana" panose="020B0604030504040204" pitchFamily="34" charset="0"/>
                <a:ea typeface="Verdana" panose="020B0604030504040204" pitchFamily="34" charset="0"/>
                <a:cs typeface="Verdana" panose="020B0604030504040204" pitchFamily="34" charset="0"/>
              </a:rPr>
              <a:t>, behandelaar of consulent)</a:t>
            </a:r>
          </a:p>
          <a:p>
            <a:r>
              <a:rPr lang="nl-NL" dirty="0">
                <a:latin typeface="Verdana" panose="020B0604030504040204" pitchFamily="34" charset="0"/>
                <a:ea typeface="Verdana" panose="020B0604030504040204" pitchFamily="34" charset="0"/>
                <a:cs typeface="Verdana" panose="020B0604030504040204" pitchFamily="34" charset="0"/>
              </a:rPr>
              <a:t>Standaardsituaties beschrijven</a:t>
            </a:r>
          </a:p>
          <a:p>
            <a:pPr marL="0" indent="0">
              <a:buNone/>
            </a:pPr>
            <a:endParaRPr lang="nl-NL"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754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a:xfrm>
            <a:off x="395536" y="1224736"/>
            <a:ext cx="8261189" cy="3720996"/>
          </a:xfrm>
        </p:spPr>
        <p:txBody>
          <a:bodyPr>
            <a:normAutofit/>
          </a:bodyPr>
          <a:lstStyle/>
          <a:p>
            <a:pPr marL="0" indent="0">
              <a:buNone/>
            </a:pPr>
            <a:r>
              <a:rPr lang="nl-NL" dirty="0" err="1">
                <a:latin typeface="Verdana" panose="020B0604030504040204" pitchFamily="34" charset="0"/>
                <a:ea typeface="Verdana" panose="020B0604030504040204" pitchFamily="34" charset="0"/>
                <a:cs typeface="Verdana" panose="020B0604030504040204" pitchFamily="34" charset="0"/>
              </a:rPr>
              <a:t>Mentimeter</a:t>
            </a: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hlinkClick r:id="rId2"/>
              </a:rPr>
              <a:t>https://www.menti.com/al6okeo9sxyf</a:t>
            </a: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5282 7146</a:t>
            </a:r>
          </a:p>
        </p:txBody>
      </p:sp>
      <p:pic>
        <p:nvPicPr>
          <p:cNvPr id="7" name="Afbeelding 6" descr="Afbeelding met patroon, pixel, ontwerp&#10;&#10;Automatisch gegenereerde beschrijving">
            <a:extLst>
              <a:ext uri="{FF2B5EF4-FFF2-40B4-BE49-F238E27FC236}">
                <a16:creationId xmlns:a16="http://schemas.microsoft.com/office/drawing/2014/main" id="{963758D3-62EA-50AF-DF95-8F0992E73692}"/>
              </a:ext>
            </a:extLst>
          </p:cNvPr>
          <p:cNvPicPr>
            <a:picLocks noChangeAspect="1"/>
          </p:cNvPicPr>
          <p:nvPr/>
        </p:nvPicPr>
        <p:blipFill>
          <a:blip r:embed="rId3"/>
          <a:stretch>
            <a:fillRect/>
          </a:stretch>
        </p:blipFill>
        <p:spPr>
          <a:xfrm>
            <a:off x="5796136" y="2713484"/>
            <a:ext cx="2669282" cy="2669282"/>
          </a:xfrm>
          <a:prstGeom prst="rect">
            <a:avLst/>
          </a:prstGeom>
        </p:spPr>
      </p:pic>
    </p:spTree>
    <p:extLst>
      <p:ext uri="{BB962C8B-B14F-4D97-AF65-F5344CB8AC3E}">
        <p14:creationId xmlns:p14="http://schemas.microsoft.com/office/powerpoint/2010/main" val="57108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Inleiding </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endParaRPr lang="nl-NL" sz="1800" dirty="0"/>
          </a:p>
          <a:p>
            <a:pPr marL="0" indent="0">
              <a:buNone/>
            </a:pPr>
            <a:endParaRPr lang="nl-NL" sz="1800"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lvl="1"/>
            <a:endParaRPr lang="nl-NL" dirty="0"/>
          </a:p>
        </p:txBody>
      </p:sp>
      <p:pic>
        <p:nvPicPr>
          <p:cNvPr id="5" name="Afbeelding 4">
            <a:extLst>
              <a:ext uri="{FF2B5EF4-FFF2-40B4-BE49-F238E27FC236}">
                <a16:creationId xmlns:a16="http://schemas.microsoft.com/office/drawing/2014/main" id="{2F60A9B3-1ECD-C52A-6FF0-1AF01DF6EDC3}"/>
              </a:ext>
            </a:extLst>
          </p:cNvPr>
          <p:cNvPicPr>
            <a:picLocks noChangeAspect="1"/>
          </p:cNvPicPr>
          <p:nvPr/>
        </p:nvPicPr>
        <p:blipFill>
          <a:blip r:embed="rId2"/>
          <a:stretch>
            <a:fillRect/>
          </a:stretch>
        </p:blipFill>
        <p:spPr>
          <a:xfrm>
            <a:off x="2191363" y="1106865"/>
            <a:ext cx="6040388" cy="571388"/>
          </a:xfrm>
          <a:prstGeom prst="rect">
            <a:avLst/>
          </a:prstGeom>
        </p:spPr>
      </p:pic>
      <p:pic>
        <p:nvPicPr>
          <p:cNvPr id="7" name="Afbeelding 6">
            <a:extLst>
              <a:ext uri="{FF2B5EF4-FFF2-40B4-BE49-F238E27FC236}">
                <a16:creationId xmlns:a16="http://schemas.microsoft.com/office/drawing/2014/main" id="{6BC853CB-31AC-8AC8-195C-1AA7202924F4}"/>
              </a:ext>
            </a:extLst>
          </p:cNvPr>
          <p:cNvPicPr>
            <a:picLocks noChangeAspect="1"/>
          </p:cNvPicPr>
          <p:nvPr/>
        </p:nvPicPr>
        <p:blipFill>
          <a:blip r:embed="rId3"/>
          <a:stretch>
            <a:fillRect/>
          </a:stretch>
        </p:blipFill>
        <p:spPr>
          <a:xfrm>
            <a:off x="335630" y="1877390"/>
            <a:ext cx="6715125" cy="1047750"/>
          </a:xfrm>
          <a:prstGeom prst="rect">
            <a:avLst/>
          </a:prstGeom>
        </p:spPr>
      </p:pic>
      <p:pic>
        <p:nvPicPr>
          <p:cNvPr id="9" name="Afbeelding 8">
            <a:extLst>
              <a:ext uri="{FF2B5EF4-FFF2-40B4-BE49-F238E27FC236}">
                <a16:creationId xmlns:a16="http://schemas.microsoft.com/office/drawing/2014/main" id="{4EA636C8-7B05-856F-1E07-4C8533F124B9}"/>
              </a:ext>
            </a:extLst>
          </p:cNvPr>
          <p:cNvPicPr>
            <a:picLocks noChangeAspect="1"/>
          </p:cNvPicPr>
          <p:nvPr/>
        </p:nvPicPr>
        <p:blipFill>
          <a:blip r:embed="rId4"/>
          <a:stretch>
            <a:fillRect/>
          </a:stretch>
        </p:blipFill>
        <p:spPr>
          <a:xfrm>
            <a:off x="1524597" y="3178058"/>
            <a:ext cx="5528277" cy="879853"/>
          </a:xfrm>
          <a:prstGeom prst="rect">
            <a:avLst/>
          </a:prstGeom>
        </p:spPr>
      </p:pic>
      <p:pic>
        <p:nvPicPr>
          <p:cNvPr id="11" name="Afbeelding 10">
            <a:extLst>
              <a:ext uri="{FF2B5EF4-FFF2-40B4-BE49-F238E27FC236}">
                <a16:creationId xmlns:a16="http://schemas.microsoft.com/office/drawing/2014/main" id="{6861838C-F98F-51D7-D426-525F94EB4F09}"/>
              </a:ext>
            </a:extLst>
          </p:cNvPr>
          <p:cNvPicPr>
            <a:picLocks noChangeAspect="1"/>
          </p:cNvPicPr>
          <p:nvPr/>
        </p:nvPicPr>
        <p:blipFill>
          <a:blip r:embed="rId5"/>
          <a:stretch>
            <a:fillRect/>
          </a:stretch>
        </p:blipFill>
        <p:spPr>
          <a:xfrm>
            <a:off x="2555776" y="4325793"/>
            <a:ext cx="5943600" cy="942975"/>
          </a:xfrm>
          <a:prstGeom prst="rect">
            <a:avLst/>
          </a:prstGeom>
        </p:spPr>
      </p:pic>
    </p:spTree>
    <p:extLst>
      <p:ext uri="{BB962C8B-B14F-4D97-AF65-F5344CB8AC3E}">
        <p14:creationId xmlns:p14="http://schemas.microsoft.com/office/powerpoint/2010/main" val="232149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a:xfrm>
            <a:off x="395536" y="1224736"/>
            <a:ext cx="8261189" cy="3720996"/>
          </a:xfrm>
        </p:spPr>
        <p:txBody>
          <a:bodyPr>
            <a:normAutofit fontScale="77500" lnSpcReduction="20000"/>
          </a:bodyPr>
          <a:lstStyle/>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Alleen artsen kunnen regiebehandelaar zijn. </a:t>
            </a:r>
          </a:p>
          <a:p>
            <a:pPr marL="0" indent="0">
              <a:buNone/>
            </a:pPr>
            <a:r>
              <a:rPr lang="nl-NL" dirty="0">
                <a:solidFill>
                  <a:srgbClr val="F08300"/>
                </a:solidFill>
                <a:latin typeface="Verdana" panose="020B0604030504040204" pitchFamily="34" charset="0"/>
                <a:ea typeface="Verdana" panose="020B0604030504040204" pitchFamily="34" charset="0"/>
                <a:cs typeface="Verdana" panose="020B0604030504040204" pitchFamily="34" charset="0"/>
              </a:rPr>
              <a:t>Onjuist, ook anderen mits bekwaam</a:t>
            </a:r>
          </a:p>
          <a:p>
            <a:pPr marL="0" indent="0">
              <a:buNone/>
            </a:pPr>
            <a:endParaRPr lang="nl-NL" dirty="0">
              <a:solidFill>
                <a:srgbClr val="F083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Er moet altijd een regiebehandelaar worden aangewezen. </a:t>
            </a:r>
          </a:p>
          <a:p>
            <a:pPr marL="0" indent="0">
              <a:buNone/>
            </a:pPr>
            <a:r>
              <a:rPr lang="nl-NL" dirty="0">
                <a:solidFill>
                  <a:srgbClr val="F08300"/>
                </a:solidFill>
                <a:latin typeface="Verdana" panose="020B0604030504040204" pitchFamily="34" charset="0"/>
                <a:ea typeface="Verdana" panose="020B0604030504040204" pitchFamily="34" charset="0"/>
                <a:cs typeface="Verdana" panose="020B0604030504040204" pitchFamily="34" charset="0"/>
              </a:rPr>
              <a:t>Onjuist, twee of meer behandelaren, aard en/of complexiteit van de casus</a:t>
            </a:r>
          </a:p>
          <a:p>
            <a:pPr marL="0" indent="0">
              <a:buNone/>
            </a:pPr>
            <a:endParaRPr lang="nl-NL" dirty="0">
              <a:solidFill>
                <a:srgbClr val="F083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Wanneer de huisarts betrokken is, dan is deze altijd de regiebehandelaar. </a:t>
            </a:r>
          </a:p>
          <a:p>
            <a:pPr marL="0" indent="0">
              <a:buNone/>
            </a:pPr>
            <a:r>
              <a:rPr lang="nl-NL" dirty="0">
                <a:solidFill>
                  <a:srgbClr val="F08300"/>
                </a:solidFill>
                <a:latin typeface="Verdana" panose="020B0604030504040204" pitchFamily="34" charset="0"/>
                <a:ea typeface="Verdana" panose="020B0604030504040204" pitchFamily="34" charset="0"/>
                <a:cs typeface="Verdana" panose="020B0604030504040204" pitchFamily="34" charset="0"/>
              </a:rPr>
              <a:t>Onjuist</a:t>
            </a:r>
          </a:p>
          <a:p>
            <a:pPr marL="0" indent="0">
              <a:buNone/>
            </a:pPr>
            <a:endParaRPr lang="nl-NL" dirty="0">
              <a:solidFill>
                <a:srgbClr val="F083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Een patiënt kan tegelijk meerdere regiebehandelaren hebben. </a:t>
            </a:r>
          </a:p>
          <a:p>
            <a:pPr marL="0" indent="0">
              <a:buNone/>
            </a:pPr>
            <a:r>
              <a:rPr lang="nl-NL" dirty="0">
                <a:solidFill>
                  <a:srgbClr val="F08300"/>
                </a:solidFill>
                <a:latin typeface="Verdana" panose="020B0604030504040204" pitchFamily="34" charset="0"/>
                <a:ea typeface="Verdana" panose="020B0604030504040204" pitchFamily="34" charset="0"/>
                <a:cs typeface="Verdana" panose="020B0604030504040204" pitchFamily="34" charset="0"/>
              </a:rPr>
              <a:t>Juist, maar uitzondering</a:t>
            </a:r>
          </a:p>
          <a:p>
            <a:pPr marL="0" indent="0">
              <a:buNone/>
            </a:pPr>
            <a:endParaRPr lang="nl-NL" dirty="0">
              <a:solidFill>
                <a:srgbClr val="F083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634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a:xfrm>
            <a:off x="395536" y="1224736"/>
            <a:ext cx="8261189" cy="3720996"/>
          </a:xfrm>
        </p:spPr>
        <p:txBody>
          <a:bodyPr>
            <a:normAutofit fontScale="70000" lnSpcReduction="20000"/>
          </a:bodyPr>
          <a:lstStyle/>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Het regiebehandelaarschap kan worden overgedragen. </a:t>
            </a:r>
          </a:p>
          <a:p>
            <a:pPr marL="0" indent="0">
              <a:buNone/>
            </a:pPr>
            <a:r>
              <a:rPr lang="nl-NL" dirty="0">
                <a:solidFill>
                  <a:srgbClr val="F08300"/>
                </a:solidFill>
                <a:latin typeface="Verdana" panose="020B0604030504040204" pitchFamily="34" charset="0"/>
                <a:ea typeface="Verdana" panose="020B0604030504040204" pitchFamily="34" charset="0"/>
                <a:cs typeface="Verdana" panose="020B0604030504040204" pitchFamily="34" charset="0"/>
              </a:rPr>
              <a:t>Ja, zo beperkt mogelijk</a:t>
            </a:r>
          </a:p>
          <a:p>
            <a:pPr marL="0" indent="0">
              <a:buNone/>
            </a:pPr>
            <a:endParaRPr lang="nl-NL" dirty="0">
              <a:solidFill>
                <a:srgbClr val="F083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De regiebehandelaar moet het aanspreekpunt zijn voor de patiënt. </a:t>
            </a:r>
          </a:p>
          <a:p>
            <a:pPr marL="0" indent="0">
              <a:buNone/>
            </a:pPr>
            <a:r>
              <a:rPr lang="nl-NL" dirty="0">
                <a:solidFill>
                  <a:srgbClr val="F08300"/>
                </a:solidFill>
                <a:latin typeface="Verdana" panose="020B0604030504040204" pitchFamily="34" charset="0"/>
                <a:ea typeface="Verdana" panose="020B0604030504040204" pitchFamily="34" charset="0"/>
                <a:cs typeface="Verdana" panose="020B0604030504040204" pitchFamily="34" charset="0"/>
              </a:rPr>
              <a:t>Onjuist</a:t>
            </a:r>
          </a:p>
          <a:p>
            <a:pPr marL="0" indent="0">
              <a:buNone/>
            </a:pPr>
            <a:endParaRPr lang="nl-NL" dirty="0">
              <a:solidFill>
                <a:srgbClr val="F083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De regiebehandelaar draagt de eindverantwoordelijkheid voor de behandeling.</a:t>
            </a:r>
          </a:p>
          <a:p>
            <a:pPr marL="0" indent="0">
              <a:buNone/>
            </a:pPr>
            <a:r>
              <a:rPr lang="nl-NL" dirty="0">
                <a:solidFill>
                  <a:srgbClr val="F08300"/>
                </a:solidFill>
                <a:latin typeface="Verdana" panose="020B0604030504040204" pitchFamily="34" charset="0"/>
                <a:ea typeface="Verdana" panose="020B0604030504040204" pitchFamily="34" charset="0"/>
                <a:cs typeface="Verdana" panose="020B0604030504040204" pitchFamily="34" charset="0"/>
              </a:rPr>
              <a:t>Onjuist</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Naast de regiebehandelaar is er ook altijd nog een hoofdbehandelaar.</a:t>
            </a: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 </a:t>
            </a:r>
            <a:r>
              <a:rPr lang="nl-NL" dirty="0">
                <a:solidFill>
                  <a:srgbClr val="F08300"/>
                </a:solidFill>
                <a:latin typeface="Verdana" panose="020B0604030504040204" pitchFamily="34" charset="0"/>
                <a:ea typeface="Verdana" panose="020B0604030504040204" pitchFamily="34" charset="0"/>
                <a:cs typeface="Verdana" panose="020B0604030504040204" pitchFamily="34" charset="0"/>
              </a:rPr>
              <a:t>Onduidelijk</a:t>
            </a:r>
          </a:p>
        </p:txBody>
      </p:sp>
    </p:spTree>
    <p:extLst>
      <p:ext uri="{BB962C8B-B14F-4D97-AF65-F5344CB8AC3E}">
        <p14:creationId xmlns:p14="http://schemas.microsoft.com/office/powerpoint/2010/main" val="12068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En de praktijk? </a:t>
            </a:r>
          </a:p>
        </p:txBody>
      </p:sp>
      <p:pic>
        <p:nvPicPr>
          <p:cNvPr id="7" name="Afbeelding 6" descr="Afbeelding met ballon, kunst&#10;&#10;Automatisch gegenereerde beschrijving">
            <a:extLst>
              <a:ext uri="{FF2B5EF4-FFF2-40B4-BE49-F238E27FC236}">
                <a16:creationId xmlns:a16="http://schemas.microsoft.com/office/drawing/2014/main" id="{3018BB9A-0B18-ED9E-E919-7972FE8DD169}"/>
              </a:ext>
            </a:extLst>
          </p:cNvPr>
          <p:cNvPicPr>
            <a:picLocks noChangeAspect="1"/>
          </p:cNvPicPr>
          <p:nvPr/>
        </p:nvPicPr>
        <p:blipFill>
          <a:blip r:embed="rId2"/>
          <a:stretch>
            <a:fillRect/>
          </a:stretch>
        </p:blipFill>
        <p:spPr>
          <a:xfrm>
            <a:off x="611560" y="1148142"/>
            <a:ext cx="8075240" cy="3418715"/>
          </a:xfrm>
          <a:prstGeom prst="rect">
            <a:avLst/>
          </a:prstGeom>
        </p:spPr>
      </p:pic>
    </p:spTree>
    <p:extLst>
      <p:ext uri="{BB962C8B-B14F-4D97-AF65-F5344CB8AC3E}">
        <p14:creationId xmlns:p14="http://schemas.microsoft.com/office/powerpoint/2010/main" val="2889968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En de praktijk? Taken regiebehandelaar</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r>
              <a:rPr lang="nl-NL" sz="1800" dirty="0">
                <a:latin typeface="Verdana" panose="020B0604030504040204" pitchFamily="34" charset="0"/>
                <a:ea typeface="Verdana" panose="020B0604030504040204" pitchFamily="34" charset="0"/>
                <a:cs typeface="Verdana" panose="020B0604030504040204" pitchFamily="34" charset="0"/>
              </a:rPr>
              <a:t>bewaken van de </a:t>
            </a:r>
            <a:r>
              <a:rPr lang="nl-NL" sz="1800" b="1" dirty="0">
                <a:latin typeface="Verdana" panose="020B0604030504040204" pitchFamily="34" charset="0"/>
                <a:ea typeface="Verdana" panose="020B0604030504040204" pitchFamily="34" charset="0"/>
                <a:cs typeface="Verdana" panose="020B0604030504040204" pitchFamily="34" charset="0"/>
              </a:rPr>
              <a:t>continuïteit</a:t>
            </a:r>
            <a:r>
              <a:rPr lang="nl-NL" sz="1800" dirty="0">
                <a:latin typeface="Verdana" panose="020B0604030504040204" pitchFamily="34" charset="0"/>
                <a:ea typeface="Verdana" panose="020B0604030504040204" pitchFamily="34" charset="0"/>
                <a:cs typeface="Verdana" panose="020B0604030504040204" pitchFamily="34" charset="0"/>
              </a:rPr>
              <a:t> en de </a:t>
            </a:r>
            <a:r>
              <a:rPr lang="nl-NL" sz="1800" b="1" dirty="0">
                <a:latin typeface="Verdana" panose="020B0604030504040204" pitchFamily="34" charset="0"/>
                <a:ea typeface="Verdana" panose="020B0604030504040204" pitchFamily="34" charset="0"/>
                <a:cs typeface="Verdana" panose="020B0604030504040204" pitchFamily="34" charset="0"/>
              </a:rPr>
              <a:t>samenhang</a:t>
            </a:r>
            <a:r>
              <a:rPr lang="nl-NL" sz="1800" dirty="0">
                <a:latin typeface="Verdana" panose="020B0604030504040204" pitchFamily="34" charset="0"/>
                <a:ea typeface="Verdana" panose="020B0604030504040204" pitchFamily="34" charset="0"/>
                <a:cs typeface="Verdana" panose="020B0604030504040204" pitchFamily="34" charset="0"/>
              </a:rPr>
              <a:t> van de zorgverlening aan de cliënt wordt bewaakt en zorgen dat waar nodig een aanpassing van de gezamenlijke behandeling in gang wordt gezet</a:t>
            </a:r>
          </a:p>
          <a:p>
            <a:endParaRPr lang="nl-NL" sz="1800" dirty="0">
              <a:latin typeface="Verdana" panose="020B0604030504040204" pitchFamily="34" charset="0"/>
              <a:ea typeface="Verdana" panose="020B0604030504040204" pitchFamily="34" charset="0"/>
              <a:cs typeface="Verdana" panose="020B0604030504040204" pitchFamily="34" charset="0"/>
            </a:endParaRPr>
          </a:p>
          <a:p>
            <a:r>
              <a:rPr lang="nl-NL" sz="1800" dirty="0">
                <a:latin typeface="Verdana" panose="020B0604030504040204" pitchFamily="34" charset="0"/>
                <a:ea typeface="Verdana" panose="020B0604030504040204" pitchFamily="34" charset="0"/>
                <a:cs typeface="Verdana" panose="020B0604030504040204" pitchFamily="34" charset="0"/>
              </a:rPr>
              <a:t>zorgen voor een </a:t>
            </a:r>
            <a:r>
              <a:rPr lang="nl-NL" sz="1800" b="1" dirty="0">
                <a:latin typeface="Verdana" panose="020B0604030504040204" pitchFamily="34" charset="0"/>
                <a:ea typeface="Verdana" panose="020B0604030504040204" pitchFamily="34" charset="0"/>
                <a:cs typeface="Verdana" panose="020B0604030504040204" pitchFamily="34" charset="0"/>
              </a:rPr>
              <a:t>adequate informatie-uitwisseling</a:t>
            </a:r>
            <a:r>
              <a:rPr lang="nl-NL" sz="1800" dirty="0">
                <a:latin typeface="Verdana" panose="020B0604030504040204" pitchFamily="34" charset="0"/>
                <a:ea typeface="Verdana" panose="020B0604030504040204" pitchFamily="34" charset="0"/>
                <a:cs typeface="Verdana" panose="020B0604030504040204" pitchFamily="34" charset="0"/>
              </a:rPr>
              <a:t> en </a:t>
            </a:r>
            <a:r>
              <a:rPr lang="nl-NL" sz="1800" b="1" dirty="0">
                <a:latin typeface="Verdana" panose="020B0604030504040204" pitchFamily="34" charset="0"/>
                <a:ea typeface="Verdana" panose="020B0604030504040204" pitchFamily="34" charset="0"/>
                <a:cs typeface="Verdana" panose="020B0604030504040204" pitchFamily="34" charset="0"/>
              </a:rPr>
              <a:t>voldoende overleg</a:t>
            </a:r>
            <a:r>
              <a:rPr lang="nl-NL" sz="1800" dirty="0">
                <a:latin typeface="Verdana" panose="020B0604030504040204" pitchFamily="34" charset="0"/>
                <a:ea typeface="Verdana" panose="020B0604030504040204" pitchFamily="34" charset="0"/>
                <a:cs typeface="Verdana" panose="020B0604030504040204" pitchFamily="34" charset="0"/>
              </a:rPr>
              <a:t> tussen bij de behandeling betrokken zorgverleners</a:t>
            </a: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r>
              <a:rPr lang="nl-NL" sz="1800" dirty="0">
                <a:latin typeface="Verdana" panose="020B0604030504040204" pitchFamily="34" charset="0"/>
                <a:ea typeface="Verdana" panose="020B0604030504040204" pitchFamily="34" charset="0"/>
                <a:cs typeface="Verdana" panose="020B0604030504040204" pitchFamily="34" charset="0"/>
              </a:rPr>
              <a:t>zorgen voor </a:t>
            </a:r>
            <a:r>
              <a:rPr lang="nl-NL" sz="1800" b="1" dirty="0">
                <a:latin typeface="Verdana" panose="020B0604030504040204" pitchFamily="34" charset="0"/>
                <a:ea typeface="Verdana" panose="020B0604030504040204" pitchFamily="34" charset="0"/>
                <a:cs typeface="Verdana" panose="020B0604030504040204" pitchFamily="34" charset="0"/>
              </a:rPr>
              <a:t>één aanspreekpunt</a:t>
            </a:r>
            <a:r>
              <a:rPr lang="nl-NL" sz="1800" dirty="0">
                <a:latin typeface="Verdana" panose="020B0604030504040204" pitchFamily="34" charset="0"/>
                <a:ea typeface="Verdana" panose="020B0604030504040204" pitchFamily="34" charset="0"/>
                <a:cs typeface="Verdana" panose="020B0604030504040204" pitchFamily="34" charset="0"/>
              </a:rPr>
              <a:t> voor het tijdig beantwoorden van vragen over de behandeling van de cliënt of diens naaste betrekking(en)</a:t>
            </a:r>
          </a:p>
          <a:p>
            <a:pPr marL="0" indent="0">
              <a:buNone/>
            </a:pPr>
            <a:endParaRPr lang="nl-NL"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09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En de praktijk? Taken hoofdbehandelaar</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a:xfrm>
            <a:off x="441405" y="997002"/>
            <a:ext cx="8261189" cy="4020738"/>
          </a:xfrm>
        </p:spPr>
        <p:txBody>
          <a:bodyPr>
            <a:noAutofit/>
          </a:bodyPr>
          <a:lstStyle/>
          <a:p>
            <a:pPr lvl="0"/>
            <a:r>
              <a:rPr lang="nl-NL" sz="1200" dirty="0"/>
              <a:t>door </a:t>
            </a:r>
            <a:r>
              <a:rPr lang="nl-NL" sz="1200" b="1" dirty="0"/>
              <a:t>adequate communicatie </a:t>
            </a:r>
            <a:r>
              <a:rPr lang="nl-NL" sz="1200" dirty="0"/>
              <a:t>en </a:t>
            </a:r>
            <a:r>
              <a:rPr lang="nl-NL" sz="1200" b="1" dirty="0"/>
              <a:t>organisatie</a:t>
            </a:r>
            <a:r>
              <a:rPr lang="nl-NL" sz="1200" dirty="0"/>
              <a:t> de voorwaarden en omstandigheden scheppen waaronder de </a:t>
            </a:r>
            <a:r>
              <a:rPr lang="nl-NL" sz="1200" b="1" dirty="0"/>
              <a:t>behandeling verantwoord </a:t>
            </a:r>
            <a:r>
              <a:rPr lang="nl-NL" sz="1200" dirty="0"/>
              <a:t>kan worden uitgevoerd;</a:t>
            </a:r>
          </a:p>
          <a:p>
            <a:pPr lvl="0"/>
            <a:endParaRPr lang="nl-NL" sz="1200" dirty="0"/>
          </a:p>
          <a:p>
            <a:pPr lvl="0"/>
            <a:r>
              <a:rPr lang="nl-NL" sz="1200" dirty="0"/>
              <a:t>de betrokken zorgverleners in staat stellen een </a:t>
            </a:r>
            <a:r>
              <a:rPr lang="nl-NL" sz="1200" b="1" dirty="0"/>
              <a:t>deskundige bijdrage </a:t>
            </a:r>
            <a:r>
              <a:rPr lang="nl-NL" sz="1200" dirty="0"/>
              <a:t>te leveren aan een verantwoorde behandeling van de patiënt;</a:t>
            </a:r>
          </a:p>
          <a:p>
            <a:pPr lvl="0"/>
            <a:endParaRPr lang="nl-NL" sz="1200" dirty="0"/>
          </a:p>
          <a:p>
            <a:pPr lvl="0"/>
            <a:r>
              <a:rPr lang="nl-NL" sz="1200" b="1" dirty="0"/>
              <a:t>alert</a:t>
            </a:r>
            <a:r>
              <a:rPr lang="nl-NL" sz="1200" dirty="0"/>
              <a:t> zijn op aspecten van de behandeling die mede liggen op </a:t>
            </a:r>
            <a:r>
              <a:rPr lang="nl-NL" sz="1200" b="1" dirty="0"/>
              <a:t>andere vakgebieden </a:t>
            </a:r>
            <a:r>
              <a:rPr lang="nl-NL" sz="1200" dirty="0"/>
              <a:t>dan het zijn en zich over die aspecten laat informeren door de specialisten van de andere vakgebieden;</a:t>
            </a:r>
          </a:p>
          <a:p>
            <a:pPr lvl="0"/>
            <a:endParaRPr lang="nl-NL" sz="1200" dirty="0"/>
          </a:p>
          <a:p>
            <a:pPr lvl="0"/>
            <a:r>
              <a:rPr lang="nl-NL" sz="1200" dirty="0"/>
              <a:t>toetsen of de door de betrokken zorgverleners geleverde bijdragen aan de behandeling van de patiënt met elkaar </a:t>
            </a:r>
            <a:r>
              <a:rPr lang="nl-NL" sz="1200" b="1" dirty="0"/>
              <a:t>in verhouding </a:t>
            </a:r>
            <a:r>
              <a:rPr lang="nl-NL" sz="1200" dirty="0"/>
              <a:t>zijn en passen binnen zijn </a:t>
            </a:r>
            <a:r>
              <a:rPr lang="nl-NL" sz="1200" b="1" dirty="0"/>
              <a:t>eigen behandelplan </a:t>
            </a:r>
            <a:r>
              <a:rPr lang="nl-NL" sz="1200" dirty="0"/>
              <a:t>en in overeenstemming hiermee ervoor heeft gezorgd dat de bij de verschillende zorgverleners ingewonnen adviezen zijn </a:t>
            </a:r>
            <a:r>
              <a:rPr lang="nl-NL" sz="1200" b="1" dirty="0"/>
              <a:t>opgevolgd</a:t>
            </a:r>
            <a:r>
              <a:rPr lang="nl-NL" sz="1200" dirty="0"/>
              <a:t>;</a:t>
            </a:r>
          </a:p>
          <a:p>
            <a:pPr lvl="0"/>
            <a:endParaRPr lang="nl-NL" sz="1200" dirty="0"/>
          </a:p>
          <a:p>
            <a:pPr lvl="0"/>
            <a:r>
              <a:rPr lang="nl-NL" sz="1200" dirty="0"/>
              <a:t>in overleg met de desbetreffende bij de behandeling betrokken zorgverleners erop toezien dat in alle fasen van het traject </a:t>
            </a:r>
            <a:r>
              <a:rPr lang="nl-NL" sz="1200" b="1" dirty="0"/>
              <a:t>dossiervoering</a:t>
            </a:r>
            <a:r>
              <a:rPr lang="nl-NL" sz="1200" dirty="0"/>
              <a:t> plaatsvindt die voldoet een de daaraan te stellen </a:t>
            </a:r>
            <a:r>
              <a:rPr lang="nl-NL" sz="1200" b="1" dirty="0"/>
              <a:t>eisen</a:t>
            </a:r>
            <a:r>
              <a:rPr lang="nl-NL" sz="1200" dirty="0"/>
              <a:t>;</a:t>
            </a:r>
          </a:p>
          <a:p>
            <a:pPr marL="0" indent="0">
              <a:buNone/>
            </a:pPr>
            <a:r>
              <a:rPr lang="nl-NL" sz="1200" dirty="0"/>
              <a:t> </a:t>
            </a:r>
          </a:p>
          <a:p>
            <a:pPr lvl="0"/>
            <a:r>
              <a:rPr lang="nl-NL" sz="1200" dirty="0"/>
              <a:t>de patiënt en zijn naasten voldoende op de </a:t>
            </a:r>
            <a:r>
              <a:rPr lang="nl-NL" sz="1200" b="1" dirty="0"/>
              <a:t>hoogte houden </a:t>
            </a:r>
            <a:r>
              <a:rPr lang="nl-NL" sz="1200" dirty="0"/>
              <a:t>van het beloop van de behandelingen en hun </a:t>
            </a:r>
            <a:r>
              <a:rPr lang="nl-NL" sz="1200" b="1" dirty="0"/>
              <a:t>vragen</a:t>
            </a:r>
            <a:r>
              <a:rPr lang="nl-NL" sz="1200" dirty="0"/>
              <a:t> tijdig en adequaat </a:t>
            </a:r>
            <a:r>
              <a:rPr lang="nl-NL" sz="1200" b="1" dirty="0"/>
              <a:t>beantwoorden</a:t>
            </a:r>
            <a:r>
              <a:rPr lang="nl-NL" sz="1200" dirty="0"/>
              <a:t>.</a:t>
            </a:r>
          </a:p>
        </p:txBody>
      </p:sp>
    </p:spTree>
    <p:extLst>
      <p:ext uri="{BB962C8B-B14F-4D97-AF65-F5344CB8AC3E}">
        <p14:creationId xmlns:p14="http://schemas.microsoft.com/office/powerpoint/2010/main" val="22155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En de praktijk? </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92500" lnSpcReduction="20000"/>
          </a:bodyPr>
          <a:lstStyle/>
          <a:p>
            <a:pPr marL="0" indent="0">
              <a:buNone/>
            </a:pPr>
            <a:r>
              <a:rPr lang="nl-NL" sz="1800" dirty="0">
                <a:effectLst/>
                <a:latin typeface="Verdana" panose="020B0604030504040204" pitchFamily="34" charset="0"/>
                <a:ea typeface="Verdana" panose="020B0604030504040204" pitchFamily="34" charset="0"/>
                <a:cs typeface="Verdana" panose="020B0604030504040204" pitchFamily="34" charset="0"/>
              </a:rPr>
              <a:t>Veel ziekenhuizen gebruiken nog de term hoofdbehandelaar. </a:t>
            </a:r>
          </a:p>
          <a:p>
            <a:pPr marL="0" indent="0">
              <a:buNone/>
            </a:pPr>
            <a:r>
              <a:rPr lang="nl-NL" sz="1800" dirty="0">
                <a:effectLst/>
                <a:latin typeface="Verdana" panose="020B0604030504040204" pitchFamily="34" charset="0"/>
                <a:ea typeface="Verdana" panose="020B0604030504040204" pitchFamily="34" charset="0"/>
                <a:cs typeface="Verdana" panose="020B0604030504040204" pitchFamily="34" charset="0"/>
              </a:rPr>
              <a:t>Weini</a:t>
            </a:r>
            <a:r>
              <a:rPr lang="nl-NL" sz="1800" dirty="0">
                <a:latin typeface="Verdana" panose="020B0604030504040204" pitchFamily="34" charset="0"/>
                <a:ea typeface="Verdana" panose="020B0604030504040204" pitchFamily="34" charset="0"/>
                <a:cs typeface="Verdana" panose="020B0604030504040204" pitchFamily="34" charset="0"/>
              </a:rPr>
              <a:t>g beschreven in literatuur</a:t>
            </a:r>
          </a:p>
          <a:p>
            <a:pPr marL="0" indent="0">
              <a:buNone/>
            </a:pPr>
            <a:endParaRPr lang="nl-NL" sz="18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800" dirty="0">
                <a:effectLst/>
                <a:latin typeface="Verdana" panose="020B0604030504040204" pitchFamily="34" charset="0"/>
                <a:ea typeface="Verdana" panose="020B0604030504040204" pitchFamily="34" charset="0"/>
                <a:cs typeface="Verdana" panose="020B0604030504040204" pitchFamily="34" charset="0"/>
              </a:rPr>
              <a:t>Verschillen</a:t>
            </a:r>
            <a:r>
              <a:rPr lang="nl-NL" sz="1800" dirty="0">
                <a:latin typeface="Verdana" panose="020B0604030504040204" pitchFamily="34" charset="0"/>
                <a:ea typeface="Verdana" panose="020B0604030504040204" pitchFamily="34" charset="0"/>
                <a:cs typeface="Verdana" panose="020B0604030504040204" pitchFamily="34" charset="0"/>
              </a:rPr>
              <a:t> hoofdbehandelaar – regiebehandelaar:</a:t>
            </a:r>
          </a:p>
          <a:p>
            <a:pPr marL="0" indent="0">
              <a:buNone/>
            </a:pPr>
            <a:r>
              <a:rPr lang="nl-NL" sz="1800" dirty="0">
                <a:effectLst/>
                <a:latin typeface="Verdana" panose="020B0604030504040204" pitchFamily="34" charset="0"/>
                <a:ea typeface="Verdana" panose="020B0604030504040204" pitchFamily="34" charset="0"/>
                <a:cs typeface="Verdana" panose="020B0604030504040204" pitchFamily="34" charset="0"/>
              </a:rPr>
              <a:t> </a:t>
            </a:r>
          </a:p>
          <a:p>
            <a:r>
              <a:rPr lang="nl-NL" sz="1800" dirty="0">
                <a:effectLst/>
                <a:latin typeface="Verdana" panose="020B0604030504040204" pitchFamily="34" charset="0"/>
                <a:ea typeface="Verdana" panose="020B0604030504040204" pitchFamily="34" charset="0"/>
                <a:cs typeface="Verdana" panose="020B0604030504040204" pitchFamily="34" charset="0"/>
              </a:rPr>
              <a:t>de taken en verantwoordelijkheden van de regiebehandelaar worden  geconcentreerd tot de verantwoordelijkheid over de communicatie en informatievoorziening tegenover de cliënt. </a:t>
            </a:r>
          </a:p>
          <a:p>
            <a:r>
              <a:rPr lang="nl-NL" sz="1800" dirty="0">
                <a:effectLst/>
                <a:latin typeface="Verdana" panose="020B0604030504040204" pitchFamily="34" charset="0"/>
                <a:ea typeface="Verdana" panose="020B0604030504040204" pitchFamily="34" charset="0"/>
                <a:cs typeface="Verdana" panose="020B0604030504040204" pitchFamily="34" charset="0"/>
              </a:rPr>
              <a:t>de regiebehandelaar bewaakt de continuïteit en de samenhang van de zorg, maar de betrokken zorgverleners behouden nadrukkelijk ieder hun eigen professionele verantwoordelijkheid.</a:t>
            </a:r>
          </a:p>
          <a:p>
            <a:r>
              <a:rPr lang="nl-NL" sz="1800" dirty="0">
                <a:effectLst/>
                <a:latin typeface="Verdana" panose="020B0604030504040204" pitchFamily="34" charset="0"/>
                <a:ea typeface="Verdana" panose="020B0604030504040204" pitchFamily="34" charset="0"/>
                <a:cs typeface="Verdana" panose="020B0604030504040204" pitchFamily="34" charset="0"/>
              </a:rPr>
              <a:t>bij hoofdbehandelaar was de inhoudelijke betrokkenheid en verantwoordelijkheid een stuk breder dan die van de regiebehandelaar.</a:t>
            </a:r>
          </a:p>
          <a:p>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800" dirty="0">
                <a:effectLst/>
                <a:latin typeface="Verdana" panose="020B0604030504040204" pitchFamily="34" charset="0"/>
                <a:ea typeface="Verdana" panose="020B0604030504040204" pitchFamily="34" charset="0"/>
                <a:cs typeface="Verdana" panose="020B0604030504040204" pitchFamily="34" charset="0"/>
              </a:rPr>
              <a:t>“In ieder geval”, wat is flexibele toepassing? </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0698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Jurisprudentie</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1600" b="1" u="sng" dirty="0">
                <a:effectLst/>
                <a:latin typeface="Verdana" panose="020B0604030504040204" pitchFamily="34" charset="0"/>
                <a:ea typeface="Verdana" panose="020B0604030504040204" pitchFamily="34" charset="0"/>
                <a:cs typeface="Verdana" panose="020B0604030504040204" pitchFamily="34" charset="0"/>
              </a:rPr>
              <a:t>RTG Eindhoven, 31 maart 2021, ECLI:NL:TGZCTG:2021:36</a:t>
            </a:r>
          </a:p>
          <a:p>
            <a:pPr marL="0" indent="0">
              <a:buNone/>
            </a:pPr>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effectLst/>
                <a:latin typeface="Verdana" panose="020B0604030504040204" pitchFamily="34" charset="0"/>
                <a:ea typeface="Verdana" panose="020B0604030504040204" pitchFamily="34" charset="0"/>
                <a:cs typeface="Verdana" panose="020B0604030504040204" pitchFamily="34" charset="0"/>
              </a:rPr>
              <a:t>Klacht tegen neuroloog (laatste consult), meerdere opvolgende assisttenten/supervisors/hoofdbehandelaars, uitleg regie/hoofdbehandelaarschap</a:t>
            </a:r>
          </a:p>
          <a:p>
            <a:pPr marL="0" indent="0">
              <a:buNone/>
            </a:pPr>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Opvallend is dat behandeling van de klager plaatsvond vóór 29 januari 2021, maar het handelen van de beklaagde getoetst wordt aan de criteria van het regiebehandelaarschap (uitspraak 29 januari 2021)</a:t>
            </a:r>
          </a:p>
          <a:p>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RTG: het kan de individuele zorgverlener niet worden verweten als er in de instelling een kwetsbaar systeem is ingericht met steeds een andere regiebehandelaar</a:t>
            </a:r>
          </a:p>
          <a:p>
            <a:pPr marL="0" indent="0">
              <a:buNone/>
            </a:pPr>
            <a:endParaRPr lang="nl-NL" sz="12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4752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Jurisprudentie</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1600" b="1" u="sng" dirty="0">
                <a:latin typeface="Verdana" panose="020B0604030504040204" pitchFamily="34" charset="0"/>
                <a:ea typeface="Verdana" panose="020B0604030504040204" pitchFamily="34" charset="0"/>
                <a:cs typeface="Verdana" panose="020B0604030504040204" pitchFamily="34" charset="0"/>
              </a:rPr>
              <a:t>CTG Den Haag, 30 maart 2022, ECLI:NL:TGZCTG:2022:61 (neuroloog hoger beroep)</a:t>
            </a:r>
          </a:p>
          <a:p>
            <a:pPr marL="0" indent="0">
              <a:buNone/>
            </a:pPr>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effectLst/>
                <a:latin typeface="Verdana" panose="020B0604030504040204" pitchFamily="34" charset="0"/>
                <a:ea typeface="Verdana" panose="020B0604030504040204" pitchFamily="34" charset="0"/>
                <a:cs typeface="Verdana" panose="020B0604030504040204" pitchFamily="34" charset="0"/>
              </a:rPr>
              <a:t>Hoger beroep neuroloog (supervisor eerste twee consulten)</a:t>
            </a:r>
          </a:p>
          <a:p>
            <a:pPr marL="0" indent="0">
              <a:buNone/>
            </a:pPr>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CTG oordeelt dat deze neuroloog onvoldoende invulling heeft gegeven aan zijn rol als supervisor tevens hoofd/regiebehandelaar bij het tweede consult van klager (gegrond, waarschuwing)</a:t>
            </a:r>
          </a:p>
          <a:p>
            <a:pPr marL="0" indent="0">
              <a:buNone/>
            </a:pPr>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Verwijst niet naar eigen uitspraak over regiebehandelaarschap</a:t>
            </a:r>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200" i="1"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2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874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Jurisprudentie</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92500" lnSpcReduction="20000"/>
          </a:bodyPr>
          <a:lstStyle/>
          <a:p>
            <a:pPr marL="0" indent="0">
              <a:buNone/>
            </a:pPr>
            <a:r>
              <a:rPr lang="nl-NL" sz="1600" b="1" u="sng" dirty="0">
                <a:latin typeface="Verdana" panose="020B0604030504040204" pitchFamily="34" charset="0"/>
                <a:ea typeface="Verdana" panose="020B0604030504040204" pitchFamily="34" charset="0"/>
                <a:cs typeface="Verdana" panose="020B0604030504040204" pitchFamily="34" charset="0"/>
              </a:rPr>
              <a:t>CTG Den Haag 30 april 2021, ECLI:NL:TGZCTG:2021:90 (parttime werkende huisarts en regiebehandelaar)</a:t>
            </a:r>
          </a:p>
          <a:p>
            <a:pPr marL="0" indent="0">
              <a:buNone/>
            </a:pPr>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Klacht tegen een waarnemend huisarts (2 dagen werkzaam), regiebehandelaar van patiënt, handelen in 2018</a:t>
            </a:r>
          </a:p>
          <a:p>
            <a:pPr marL="0" indent="0">
              <a:buNone/>
            </a:pPr>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RTG Eindhoven verklaart de klacht (op 1 juli 2020) kennelijk ongegrond en verwijst naar de jurisprudentie over het hoofdbehandelaarschap</a:t>
            </a:r>
          </a:p>
          <a:p>
            <a:pPr marL="0" indent="0">
              <a:buNone/>
            </a:pPr>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CTG verwerpt het beroep van klager en verwijst naar de jurisprudentie over het regiebehandelaarschap</a:t>
            </a:r>
          </a:p>
          <a:p>
            <a:pPr marL="0" indent="0">
              <a:buNone/>
            </a:pPr>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CTG oordeelt dat de huisarts de rol van de regie-behandelaar op voldoende zorgvuldige wijze heeft vervuld (klacht ongegrond)</a:t>
            </a:r>
          </a:p>
          <a:p>
            <a:pPr marL="0" indent="0">
              <a:buNone/>
            </a:pPr>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Waarom een regiebehandelaar?</a:t>
            </a:r>
          </a:p>
          <a:p>
            <a:pPr marL="0" indent="0">
              <a:buNone/>
            </a:pPr>
            <a:endParaRPr lang="nl-NL" sz="12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69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Jurisprudentie</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92500" lnSpcReduction="10000"/>
          </a:bodyPr>
          <a:lstStyle/>
          <a:p>
            <a:pPr marL="0" indent="0">
              <a:buNone/>
            </a:pPr>
            <a:r>
              <a:rPr lang="nl-NL" sz="1600" b="1" u="sng" dirty="0">
                <a:latin typeface="Verdana" panose="020B0604030504040204" pitchFamily="34" charset="0"/>
                <a:ea typeface="Verdana" panose="020B0604030504040204" pitchFamily="34" charset="0"/>
                <a:cs typeface="Verdana" panose="020B0604030504040204" pitchFamily="34" charset="0"/>
              </a:rPr>
              <a:t>CTG Den Haag 16 juli 2021, ECLI:NL:TGZCTG:2021:138 (chirurg)</a:t>
            </a:r>
          </a:p>
          <a:p>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t>Dochter klaagt over zorg aan vader na val in 2019. Beklaagde was als dienstdoend chirurg bij de opname betrokken en vanaf dat moment hoofdbehandelaar. </a:t>
            </a:r>
          </a:p>
          <a:p>
            <a:pPr marL="0" indent="0">
              <a:buNone/>
            </a:pPr>
            <a:endParaRPr lang="nl-NL" sz="1600" dirty="0"/>
          </a:p>
          <a:p>
            <a:pPr marL="0" indent="0">
              <a:buNone/>
            </a:pPr>
            <a:r>
              <a:rPr lang="nl-NL" sz="1600" dirty="0"/>
              <a:t>Volgens klaagster heeft de chirurg, toen al sprake was van </a:t>
            </a:r>
            <a:r>
              <a:rPr lang="nl-NL" sz="1600" dirty="0" err="1"/>
              <a:t>hypernatriëmie</a:t>
            </a:r>
            <a:r>
              <a:rPr lang="nl-NL" sz="1600" dirty="0"/>
              <a:t>, het natriumgehalte verder laten oplopen en heeft de latere poging om dit gehalte te corrigeren onnodig extra leed berokkend bij de patiënt en zijn overlijden bespoedigd. </a:t>
            </a:r>
          </a:p>
          <a:p>
            <a:pPr marL="0" indent="0">
              <a:buNone/>
            </a:pPr>
            <a:endParaRPr lang="nl-NL" sz="1600" dirty="0"/>
          </a:p>
          <a:p>
            <a:pPr marL="0" indent="0">
              <a:buNone/>
            </a:pPr>
            <a:r>
              <a:rPr lang="nl-NL" sz="1600" dirty="0"/>
              <a:t>RTG verklaart de klachtonderdelen ongegrond. </a:t>
            </a:r>
          </a:p>
          <a:p>
            <a:endParaRPr lang="nl-NL" sz="1600" dirty="0"/>
          </a:p>
          <a:p>
            <a:pPr marL="0" indent="0">
              <a:buNone/>
            </a:pPr>
            <a:r>
              <a:rPr lang="nl-NL" sz="1600" dirty="0"/>
              <a:t>CTG niet, toetst aan verplichtingen regiebehandelaarschap, chirurg was als regiebehandelaar verantwoordelijk voor de bewaking van de continuïteit van de behandeling. Chirurg heeft dit onvoldoende gedaan, gegrond (waarschuwing)</a:t>
            </a:r>
          </a:p>
          <a:p>
            <a:pPr marL="0" indent="0">
              <a:buNone/>
            </a:pPr>
            <a:endParaRPr lang="nl-NL" sz="16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43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Inleiding </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1800" dirty="0"/>
              <a:t>Meerdere zorgverleners per patiënt betrokken en complexere zorg</a:t>
            </a:r>
          </a:p>
          <a:p>
            <a:pPr marL="0" indent="0">
              <a:buNone/>
            </a:pPr>
            <a:endParaRPr lang="nl-NL" sz="1800" dirty="0"/>
          </a:p>
          <a:p>
            <a:pPr marL="0" indent="0">
              <a:buNone/>
            </a:pPr>
            <a:r>
              <a:rPr lang="nl-NL" sz="1800" dirty="0"/>
              <a:t>Goede samenwerking, taak- en verantwoordelijkheidsverdeling</a:t>
            </a:r>
          </a:p>
          <a:p>
            <a:pPr marL="0" indent="0">
              <a:buNone/>
            </a:pPr>
            <a:endParaRPr lang="nl-NL" sz="1800" dirty="0"/>
          </a:p>
          <a:p>
            <a:pPr marL="0" indent="0">
              <a:buNone/>
            </a:pPr>
            <a:r>
              <a:rPr lang="nl-NL" sz="1800" dirty="0"/>
              <a:t>Van hoofdbehandelaar naar regiebehandelaar!</a:t>
            </a:r>
          </a:p>
          <a:p>
            <a:endParaRPr lang="nl-NL" sz="1800" dirty="0"/>
          </a:p>
          <a:p>
            <a:pPr marL="0" indent="0">
              <a:buNone/>
            </a:pPr>
            <a:r>
              <a:rPr lang="nl-NL" sz="1800" dirty="0"/>
              <a:t>KNMG handreiking Verantwoordelijkheidsverdeling</a:t>
            </a:r>
          </a:p>
          <a:p>
            <a:pPr marL="0" indent="0">
              <a:buNone/>
            </a:pPr>
            <a:endParaRPr lang="nl-NL" sz="1800" dirty="0"/>
          </a:p>
          <a:p>
            <a:pPr marL="0" indent="0">
              <a:buNone/>
            </a:pPr>
            <a:r>
              <a:rPr lang="nl-NL" sz="1800" dirty="0"/>
              <a:t>Uitwerking naar de praktijk</a:t>
            </a:r>
          </a:p>
          <a:p>
            <a:pPr marL="0" indent="0">
              <a:buNone/>
            </a:pPr>
            <a:endParaRPr lang="nl-NL" sz="1800" dirty="0"/>
          </a:p>
          <a:p>
            <a:pPr marL="0" indent="0">
              <a:buNone/>
            </a:pPr>
            <a:r>
              <a:rPr lang="nl-NL" sz="1800" dirty="0"/>
              <a:t>Van hoofdbehandelaar naar regiebehandelaar?</a:t>
            </a:r>
          </a:p>
          <a:p>
            <a:pPr marL="0" indent="0">
              <a:buNone/>
            </a:pPr>
            <a:endParaRPr lang="nl-NL" sz="1800" dirty="0"/>
          </a:p>
          <a:p>
            <a:pPr marL="0" indent="0">
              <a:buNone/>
            </a:pPr>
            <a:endParaRPr lang="nl-NL" sz="1800"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lvl="1"/>
            <a:endParaRPr lang="nl-NL" dirty="0"/>
          </a:p>
        </p:txBody>
      </p:sp>
      <p:pic>
        <p:nvPicPr>
          <p:cNvPr id="5" name="Afbeelding 4" descr="Afbeelding met persoon, hand&#10;&#10;Automatisch gegenereerde beschrijving">
            <a:extLst>
              <a:ext uri="{FF2B5EF4-FFF2-40B4-BE49-F238E27FC236}">
                <a16:creationId xmlns:a16="http://schemas.microsoft.com/office/drawing/2014/main" id="{F1B4F961-D679-A4A9-6C9A-EB250A69D6D0}"/>
              </a:ext>
            </a:extLst>
          </p:cNvPr>
          <p:cNvPicPr>
            <a:picLocks noChangeAspect="1"/>
          </p:cNvPicPr>
          <p:nvPr/>
        </p:nvPicPr>
        <p:blipFill>
          <a:blip r:embed="rId2"/>
          <a:stretch>
            <a:fillRect/>
          </a:stretch>
        </p:blipFill>
        <p:spPr>
          <a:xfrm>
            <a:off x="6300192" y="3649588"/>
            <a:ext cx="2299320" cy="1207143"/>
          </a:xfrm>
          <a:prstGeom prst="rect">
            <a:avLst/>
          </a:prstGeom>
        </p:spPr>
      </p:pic>
    </p:spTree>
    <p:extLst>
      <p:ext uri="{BB962C8B-B14F-4D97-AF65-F5344CB8AC3E}">
        <p14:creationId xmlns:p14="http://schemas.microsoft.com/office/powerpoint/2010/main" val="86483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Jurisprudentie</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lnSpcReduction="10000"/>
          </a:bodyPr>
          <a:lstStyle/>
          <a:p>
            <a:pPr marL="0" indent="0">
              <a:buNone/>
            </a:pPr>
            <a:r>
              <a:rPr lang="nl-NL" sz="1600" b="1" u="sng" dirty="0">
                <a:effectLst/>
                <a:latin typeface="Verdana" panose="020B0604030504040204" pitchFamily="34" charset="0"/>
                <a:ea typeface="Verdana" panose="020B0604030504040204" pitchFamily="34" charset="0"/>
                <a:cs typeface="Verdana" panose="020B0604030504040204" pitchFamily="34" charset="0"/>
              </a:rPr>
              <a:t>RTG Zwolle, 4 november 2022, ECLI:NL:TGZRZWO:2022:148</a:t>
            </a:r>
          </a:p>
          <a:p>
            <a:pPr marL="0" indent="0">
              <a:buNone/>
            </a:pPr>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effectLst/>
                <a:latin typeface="Verdana" panose="020B0604030504040204" pitchFamily="34" charset="0"/>
                <a:ea typeface="Verdana" panose="020B0604030504040204" pitchFamily="34" charset="0"/>
                <a:cs typeface="Verdana" panose="020B0604030504040204" pitchFamily="34" charset="0"/>
              </a:rPr>
              <a:t>Klacht tegen huisarts in de rol van regiebehandelaar in een verpleeghuis. Ernstige doorligwonden. Klaagster verwijt beklaagde in deze rol dat te weinig beweging is gefaciliteerd, dat de rolstoel niet geschikt was en dat het eten niet voldeed. </a:t>
            </a:r>
          </a:p>
          <a:p>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Klachten over regiebehandelaarschap ongegrond </a:t>
            </a:r>
          </a:p>
          <a:p>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effectLst/>
                <a:latin typeface="Verdana" panose="020B0604030504040204" pitchFamily="34" charset="0"/>
                <a:ea typeface="Verdana" panose="020B0604030504040204" pitchFamily="34" charset="0"/>
                <a:cs typeface="Verdana" panose="020B0604030504040204" pitchFamily="34" charset="0"/>
              </a:rPr>
              <a:t>Maar waar volgt regiebehandelaarschap dan uit? </a:t>
            </a:r>
            <a:endParaRPr lang="nl-NL" sz="1600" dirty="0">
              <a:latin typeface="Verdana" panose="020B0604030504040204" pitchFamily="34" charset="0"/>
              <a:ea typeface="Verdana" panose="020B0604030504040204" pitchFamily="34" charset="0"/>
              <a:cs typeface="Verdana" panose="020B0604030504040204" pitchFamily="34" charset="0"/>
            </a:endParaRPr>
          </a:p>
          <a:p>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RTG toetst verwijten aan verantwoordelijkheden regiebehandelaar, maar de verwijten zien helemaal niet op de verantwoordelijkheden van de regiebehandelaar</a:t>
            </a:r>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2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242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Jurisprudentie</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lnSpcReduction="10000"/>
          </a:bodyPr>
          <a:lstStyle/>
          <a:p>
            <a:pPr marL="0" indent="0">
              <a:buNone/>
            </a:pPr>
            <a:r>
              <a:rPr lang="nl-NL" sz="1600" b="1" u="sng" dirty="0">
                <a:effectLst/>
                <a:latin typeface="Verdana" panose="020B0604030504040204" pitchFamily="34" charset="0"/>
                <a:ea typeface="Verdana" panose="020B0604030504040204" pitchFamily="34" charset="0"/>
                <a:cs typeface="Verdana" panose="020B0604030504040204" pitchFamily="34" charset="0"/>
              </a:rPr>
              <a:t>RTG Zwolle, 10 maart 2023, ECLI:NL:TGZRZWO:2023:67</a:t>
            </a:r>
          </a:p>
          <a:p>
            <a:pPr>
              <a:buFont typeface="Arial" panose="020B0604020202020204" pitchFamily="34" charset="0"/>
              <a:buChar char="•"/>
            </a:pPr>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effectLst/>
                <a:latin typeface="Verdana" panose="020B0604030504040204" pitchFamily="34" charset="0"/>
                <a:ea typeface="Verdana" panose="020B0604030504040204" pitchFamily="34" charset="0"/>
                <a:cs typeface="Verdana" panose="020B0604030504040204" pitchFamily="34" charset="0"/>
              </a:rPr>
              <a:t>De klacht over de behandeling van klager op de hartfalenpoli. Klager verwijt de cardioloog dat er geen hoofdbehandelaar was geregeld en deze niet bekend was bij klager</a:t>
            </a:r>
          </a:p>
          <a:p>
            <a:pPr>
              <a:buFont typeface="Arial" panose="020B0604020202020204" pitchFamily="34" charset="0"/>
              <a:buChar char="•"/>
            </a:pPr>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K</a:t>
            </a:r>
            <a:r>
              <a:rPr lang="nl-NL" sz="1600" dirty="0">
                <a:effectLst/>
                <a:latin typeface="Verdana" panose="020B0604030504040204" pitchFamily="34" charset="0"/>
                <a:ea typeface="Verdana" panose="020B0604030504040204" pitchFamily="34" charset="0"/>
                <a:cs typeface="Verdana" panose="020B0604030504040204" pitchFamily="34" charset="0"/>
              </a:rPr>
              <a:t>lacht ongegrond. De cardioloog is coördinator van de hartfalenpoli en niet de supervisor van de ook aangeklaagde verpleegkundig specialist. De organisatie van de hartfalenpoli is voldoende geregeld. De cardioloog is niet persoonlijk betrokken geweest bij de behandeling van klager</a:t>
            </a:r>
          </a:p>
          <a:p>
            <a:pPr>
              <a:buFont typeface="Arial" panose="020B0604020202020204" pitchFamily="34" charset="0"/>
              <a:buChar char="•"/>
            </a:pPr>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effectLst/>
                <a:latin typeface="Verdana" panose="020B0604030504040204" pitchFamily="34" charset="0"/>
                <a:ea typeface="Verdana" panose="020B0604030504040204" pitchFamily="34" charset="0"/>
                <a:cs typeface="Verdana" panose="020B0604030504040204" pitchFamily="34" charset="0"/>
              </a:rPr>
              <a:t>Opvallend is dat het college overweegt dat het (een) beklaagde verweten kan worden als de organisatie van het regiebehandelaarschap niet goed is georganiseerd (hoe verhoudt dit zich tot verantwoordelijkheid ziekenhuis artikel 3 </a:t>
            </a:r>
            <a:r>
              <a:rPr lang="nl-NL" sz="1600" dirty="0" err="1">
                <a:effectLst/>
                <a:latin typeface="Verdana" panose="020B0604030504040204" pitchFamily="34" charset="0"/>
                <a:ea typeface="Verdana" panose="020B0604030504040204" pitchFamily="34" charset="0"/>
                <a:cs typeface="Verdana" panose="020B0604030504040204" pitchFamily="34" charset="0"/>
              </a:rPr>
              <a:t>Wkkgz</a:t>
            </a:r>
            <a:r>
              <a:rPr lang="nl-NL" sz="1600" dirty="0">
                <a:effectLst/>
                <a:latin typeface="Verdana" panose="020B0604030504040204" pitchFamily="34" charset="0"/>
                <a:ea typeface="Verdana" panose="020B0604030504040204" pitchFamily="34" charset="0"/>
                <a:cs typeface="Verdana" panose="020B0604030504040204" pitchFamily="34" charset="0"/>
              </a:rPr>
              <a:t>?)</a:t>
            </a:r>
          </a:p>
          <a:p>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2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2671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Jurisprudentie</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92500" lnSpcReduction="10000"/>
          </a:bodyPr>
          <a:lstStyle/>
          <a:p>
            <a:pPr marL="0" indent="0">
              <a:buNone/>
            </a:pPr>
            <a:r>
              <a:rPr lang="nl-NL" sz="1600" b="1" u="sng" dirty="0">
                <a:latin typeface="Verdana" panose="020B0604030504040204" pitchFamily="34" charset="0"/>
                <a:ea typeface="Verdana" panose="020B0604030504040204" pitchFamily="34" charset="0"/>
                <a:cs typeface="Verdana" panose="020B0604030504040204" pitchFamily="34" charset="0"/>
              </a:rPr>
              <a:t>RTG Zwolle 8 december 2023 ECLI:NL:TGZRZWO:2023:186 (verpleegkundig specialist – specialist ouderengeneeskunde</a:t>
            </a:r>
          </a:p>
          <a:p>
            <a:pPr marL="0" indent="0">
              <a:buNone/>
            </a:pPr>
            <a:endParaRPr lang="nl-NL" sz="1600" b="1" u="sng"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Klacht tegen specialist oudergeneeskunde</a:t>
            </a:r>
          </a:p>
          <a:p>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Verpleegkundig specialist is de regiebehandelaar, de  specialist ouderengeneeskunde de </a:t>
            </a:r>
            <a:r>
              <a:rPr lang="nl-NL" sz="1600" dirty="0" err="1">
                <a:latin typeface="Verdana" panose="020B0604030504040204" pitchFamily="34" charset="0"/>
                <a:ea typeface="Verdana" panose="020B0604030504040204" pitchFamily="34" charset="0"/>
                <a:cs typeface="Verdana" panose="020B0604030504040204" pitchFamily="34" charset="0"/>
              </a:rPr>
              <a:t>intervisor</a:t>
            </a:r>
            <a:r>
              <a:rPr lang="nl-NL" sz="1600" dirty="0">
                <a:latin typeface="Verdana" panose="020B0604030504040204" pitchFamily="34" charset="0"/>
                <a:ea typeface="Verdana" panose="020B0604030504040204" pitchFamily="34" charset="0"/>
                <a:cs typeface="Verdana" panose="020B0604030504040204" pitchFamily="34" charset="0"/>
              </a:rPr>
              <a:t> </a:t>
            </a:r>
          </a:p>
          <a:p>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Verpleegkundig specialist past beleid specialist ouderen-geneeskunde tijdens vakantie. Het contact escaleert en de specialist ouderengeneeskunde beëindigt de samenwerking met de verpleegkundig specialist en de bemoeienis met de behandeling van de patiënt</a:t>
            </a:r>
          </a:p>
          <a:p>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RTG: specialist ouderengeneeskunde had de regie moeten pakken, klacht gegrond, berisping</a:t>
            </a:r>
          </a:p>
          <a:p>
            <a:pPr marL="0" indent="0">
              <a:buNone/>
            </a:pPr>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2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302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Tips</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Autofit/>
          </a:bodyPr>
          <a:lstStyle/>
          <a:p>
            <a:pPr marL="0" indent="0">
              <a:buNone/>
            </a:pPr>
            <a:r>
              <a:rPr lang="nl-NL" sz="1400" dirty="0">
                <a:effectLst/>
                <a:latin typeface="Verdana" panose="020B0604030504040204" pitchFamily="34" charset="0"/>
                <a:ea typeface="Verdana" panose="020B0604030504040204" pitchFamily="34" charset="0"/>
                <a:cs typeface="Verdana" panose="020B0604030504040204" pitchFamily="34" charset="0"/>
              </a:rPr>
              <a:t>Let op het aanwijzen regiebehandelaar (meerder behandelaren, als aard en/of complexiteit (van de </a:t>
            </a:r>
            <a:r>
              <a:rPr lang="nl-NL" sz="1400" strike="sngStrike" dirty="0">
                <a:effectLst/>
                <a:latin typeface="Verdana" panose="020B0604030504040204" pitchFamily="34" charset="0"/>
                <a:ea typeface="Verdana" panose="020B0604030504040204" pitchFamily="34" charset="0"/>
                <a:cs typeface="Verdana" panose="020B0604030504040204" pitchFamily="34" charset="0"/>
              </a:rPr>
              <a:t>behandeling</a:t>
            </a:r>
            <a:r>
              <a:rPr lang="nl-NL" sz="1400" dirty="0">
                <a:effectLst/>
                <a:latin typeface="Verdana" panose="020B0604030504040204" pitchFamily="34" charset="0"/>
                <a:ea typeface="Verdana" panose="020B0604030504040204" pitchFamily="34" charset="0"/>
                <a:cs typeface="Verdana" panose="020B0604030504040204" pitchFamily="34" charset="0"/>
              </a:rPr>
              <a:t> casus) </a:t>
            </a:r>
          </a:p>
          <a:p>
            <a:pPr marL="0" indent="0">
              <a:buNone/>
            </a:pPr>
            <a:endParaRPr lang="nl-NL" sz="14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400" dirty="0">
                <a:latin typeface="Verdana" panose="020B0604030504040204" pitchFamily="34" charset="0"/>
                <a:ea typeface="Verdana" panose="020B0604030504040204" pitchFamily="34" charset="0"/>
                <a:cs typeface="Verdana" panose="020B0604030504040204" pitchFamily="34" charset="0"/>
              </a:rPr>
              <a:t>E</a:t>
            </a:r>
            <a:r>
              <a:rPr lang="nl-NL" sz="1400" dirty="0">
                <a:effectLst/>
                <a:latin typeface="Verdana" panose="020B0604030504040204" pitchFamily="34" charset="0"/>
                <a:ea typeface="Verdana" panose="020B0604030504040204" pitchFamily="34" charset="0"/>
                <a:cs typeface="Verdana" panose="020B0604030504040204" pitchFamily="34" charset="0"/>
              </a:rPr>
              <a:t>en instelling/afdeling/vakgroep bepaalt zelf of een regiebehandelaar nodig is en wie dat wordt</a:t>
            </a:r>
          </a:p>
          <a:p>
            <a:endParaRPr lang="nl-NL"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400" dirty="0">
                <a:effectLst/>
                <a:latin typeface="Verdana" panose="020B0604030504040204" pitchFamily="34" charset="0"/>
                <a:ea typeface="Verdana" panose="020B0604030504040204" pitchFamily="34" charset="0"/>
                <a:cs typeface="Verdana" panose="020B0604030504040204" pitchFamily="34" charset="0"/>
              </a:rPr>
              <a:t>Regiebehandelaarschap niet te vaak overdragen </a:t>
            </a:r>
          </a:p>
          <a:p>
            <a:pPr marL="0" indent="0">
              <a:buNone/>
            </a:pPr>
            <a:endParaRPr lang="nl-NL" sz="14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400" dirty="0">
                <a:effectLst/>
                <a:latin typeface="Verdana" panose="020B0604030504040204" pitchFamily="34" charset="0"/>
                <a:ea typeface="Verdana" panose="020B0604030504040204" pitchFamily="34" charset="0"/>
                <a:cs typeface="Verdana" panose="020B0604030504040204" pitchFamily="34" charset="0"/>
              </a:rPr>
              <a:t>Let op de taken van de regiebehandelaar (</a:t>
            </a:r>
            <a:r>
              <a:rPr lang="nl-NL" sz="1400" dirty="0">
                <a:latin typeface="Verdana" panose="020B0604030504040204" pitchFamily="34" charset="0"/>
                <a:ea typeface="Verdana" panose="020B0604030504040204" pitchFamily="34" charset="0"/>
                <a:cs typeface="Verdana" panose="020B0604030504040204" pitchFamily="34" charset="0"/>
              </a:rPr>
              <a:t>‘onder andere’ en </a:t>
            </a:r>
            <a:r>
              <a:rPr lang="nl-NL" sz="1400" dirty="0">
                <a:effectLst/>
                <a:latin typeface="Verdana" panose="020B0604030504040204" pitchFamily="34" charset="0"/>
                <a:ea typeface="Verdana" panose="020B0604030504040204" pitchFamily="34" charset="0"/>
                <a:cs typeface="Verdana" panose="020B0604030504040204" pitchFamily="34" charset="0"/>
              </a:rPr>
              <a:t>samengevat):</a:t>
            </a:r>
          </a:p>
          <a:p>
            <a:r>
              <a:rPr lang="nl-NL" sz="1400" dirty="0">
                <a:effectLst/>
                <a:latin typeface="Verdana" panose="020B0604030504040204" pitchFamily="34" charset="0"/>
                <a:ea typeface="Verdana" panose="020B0604030504040204" pitchFamily="34" charset="0"/>
                <a:cs typeface="Verdana" panose="020B0604030504040204" pitchFamily="34" charset="0"/>
              </a:rPr>
              <a:t>bewaken van de continuïteit en de samenhang van de zorgverlening (evt. aanpassen)</a:t>
            </a:r>
          </a:p>
          <a:p>
            <a:r>
              <a:rPr lang="nl-NL" sz="1400" dirty="0">
                <a:effectLst/>
                <a:latin typeface="Verdana" panose="020B0604030504040204" pitchFamily="34" charset="0"/>
                <a:ea typeface="Verdana" panose="020B0604030504040204" pitchFamily="34" charset="0"/>
                <a:cs typeface="Verdana" panose="020B0604030504040204" pitchFamily="34" charset="0"/>
              </a:rPr>
              <a:t>zorgen voor een adequate informatie-uitwisseling en voldoende overleg tussen de bij de behandeling van de patiënt betrokken zorgverleners</a:t>
            </a:r>
          </a:p>
          <a:p>
            <a:r>
              <a:rPr lang="nl-NL" sz="1400" dirty="0">
                <a:latin typeface="Verdana" panose="020B0604030504040204" pitchFamily="34" charset="0"/>
                <a:ea typeface="Verdana" panose="020B0604030504040204" pitchFamily="34" charset="0"/>
                <a:cs typeface="Verdana" panose="020B0604030504040204" pitchFamily="34" charset="0"/>
              </a:rPr>
              <a:t>het aanwijzen van één aanspreekpunt voor de patiënt en naasten</a:t>
            </a:r>
          </a:p>
        </p:txBody>
      </p:sp>
    </p:spTree>
    <p:extLst>
      <p:ext uri="{BB962C8B-B14F-4D97-AF65-F5344CB8AC3E}">
        <p14:creationId xmlns:p14="http://schemas.microsoft.com/office/powerpoint/2010/main" val="305780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Tips</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a:xfrm>
            <a:off x="431705" y="997002"/>
            <a:ext cx="8261189" cy="3720996"/>
          </a:xfrm>
        </p:spPr>
        <p:txBody>
          <a:bodyPr>
            <a:noAutofit/>
          </a:bodyPr>
          <a:lstStyle/>
          <a:p>
            <a:pPr marL="0" indent="0">
              <a:buNone/>
            </a:pPr>
            <a:r>
              <a:rPr lang="nl-NL" sz="1400" dirty="0">
                <a:latin typeface="Verdana" panose="020B0604030504040204" pitchFamily="34" charset="0"/>
                <a:ea typeface="Verdana" panose="020B0604030504040204" pitchFamily="34" charset="0"/>
                <a:cs typeface="Verdana" panose="020B0604030504040204" pitchFamily="34" charset="0"/>
              </a:rPr>
              <a:t>Let op verantwoordelijkheid:</a:t>
            </a:r>
          </a:p>
          <a:p>
            <a:r>
              <a:rPr lang="nl-NL" sz="1400" dirty="0">
                <a:latin typeface="Verdana" panose="020B0604030504040204" pitchFamily="34" charset="0"/>
                <a:ea typeface="Verdana" panose="020B0604030504040204" pitchFamily="34" charset="0"/>
                <a:cs typeface="Verdana" panose="020B0604030504040204" pitchFamily="34" charset="0"/>
              </a:rPr>
              <a:t>Regiebehandelaar niet eindverantwoordelijk </a:t>
            </a:r>
          </a:p>
          <a:p>
            <a:r>
              <a:rPr lang="nl-NL" sz="1400" dirty="0">
                <a:latin typeface="Verdana" panose="020B0604030504040204" pitchFamily="34" charset="0"/>
                <a:ea typeface="Verdana" panose="020B0604030504040204" pitchFamily="34" charset="0"/>
                <a:cs typeface="Verdana" panose="020B0604030504040204" pitchFamily="34" charset="0"/>
              </a:rPr>
              <a:t>Ieder blijft zelf verantwoordelijk voor</a:t>
            </a:r>
          </a:p>
          <a:p>
            <a:pPr lvl="1"/>
            <a:r>
              <a:rPr lang="nl-NL" sz="1400" dirty="0">
                <a:latin typeface="Verdana" panose="020B0604030504040204" pitchFamily="34" charset="0"/>
                <a:ea typeface="Verdana" panose="020B0604030504040204" pitchFamily="34" charset="0"/>
                <a:cs typeface="Verdana" panose="020B0604030504040204" pitchFamily="34" charset="0"/>
              </a:rPr>
              <a:t>eigen aandeel in behandeling</a:t>
            </a:r>
          </a:p>
          <a:p>
            <a:pPr lvl="1"/>
            <a:r>
              <a:rPr lang="nl-NL" sz="1400" dirty="0" err="1">
                <a:latin typeface="Verdana" panose="020B0604030504040204" pitchFamily="34" charset="0"/>
                <a:ea typeface="Verdana" panose="020B0604030504040204" pitchFamily="34" charset="0"/>
                <a:cs typeface="Verdana" panose="020B0604030504040204" pitchFamily="34" charset="0"/>
              </a:rPr>
              <a:t>informed</a:t>
            </a:r>
            <a:r>
              <a:rPr lang="nl-NL" sz="1400" dirty="0">
                <a:latin typeface="Verdana" panose="020B0604030504040204" pitchFamily="34" charset="0"/>
                <a:ea typeface="Verdana" panose="020B0604030504040204" pitchFamily="34" charset="0"/>
                <a:cs typeface="Verdana" panose="020B0604030504040204" pitchFamily="34" charset="0"/>
              </a:rPr>
              <a:t>-consent en informatie aan patiënt</a:t>
            </a:r>
          </a:p>
          <a:p>
            <a:pPr lvl="1"/>
            <a:r>
              <a:rPr lang="nl-NL" sz="1400" dirty="0">
                <a:latin typeface="Verdana" panose="020B0604030504040204" pitchFamily="34" charset="0"/>
                <a:ea typeface="Verdana" panose="020B0604030504040204" pitchFamily="34" charset="0"/>
                <a:cs typeface="Verdana" panose="020B0604030504040204" pitchFamily="34" charset="0"/>
              </a:rPr>
              <a:t>aanwijzen regiebehandelaar en onderlinge afstemming</a:t>
            </a:r>
          </a:p>
          <a:p>
            <a:endParaRPr lang="nl-NL"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400" dirty="0">
                <a:effectLst/>
                <a:latin typeface="Verdana" panose="020B0604030504040204" pitchFamily="34" charset="0"/>
                <a:ea typeface="Verdana" panose="020B0604030504040204" pitchFamily="34" charset="0"/>
                <a:cs typeface="Verdana" panose="020B0604030504040204" pitchFamily="34" charset="0"/>
              </a:rPr>
              <a:t>Niet complexe </a:t>
            </a:r>
            <a:r>
              <a:rPr lang="nl-NL" sz="1400" dirty="0">
                <a:latin typeface="Verdana" panose="020B0604030504040204" pitchFamily="34" charset="0"/>
                <a:ea typeface="Verdana" panose="020B0604030504040204" pitchFamily="34" charset="0"/>
                <a:cs typeface="Verdana" panose="020B0604030504040204" pitchFamily="34" charset="0"/>
              </a:rPr>
              <a:t>zorg? </a:t>
            </a:r>
          </a:p>
          <a:p>
            <a:pPr marL="265113" indent="-265113">
              <a:buNone/>
            </a:pPr>
            <a:r>
              <a:rPr lang="nl-NL" sz="1400" dirty="0">
                <a:latin typeface="Verdana" panose="020B0604030504040204" pitchFamily="34" charset="0"/>
                <a:ea typeface="Verdana" panose="020B0604030504040204" pitchFamily="34" charset="0"/>
                <a:cs typeface="Verdana" panose="020B0604030504040204" pitchFamily="34" charset="0"/>
              </a:rPr>
              <a:t>KNMG Handreiking Verantwoordelijkheidsverdeling </a:t>
            </a:r>
          </a:p>
          <a:p>
            <a:pPr marL="265113" indent="-265113">
              <a:buNone/>
            </a:pPr>
            <a:r>
              <a:rPr lang="nl-NL" sz="1400" dirty="0">
                <a:latin typeface="Verdana" panose="020B0604030504040204" pitchFamily="34" charset="0"/>
                <a:ea typeface="Verdana" panose="020B0604030504040204" pitchFamily="34" charset="0"/>
                <a:cs typeface="Verdana" panose="020B0604030504040204" pitchFamily="34" charset="0"/>
              </a:rPr>
              <a:t>bij samenwerking in de zorg</a:t>
            </a:r>
          </a:p>
          <a:p>
            <a:endParaRPr lang="nl-NL"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400" dirty="0">
                <a:latin typeface="Verdana" panose="020B0604030504040204" pitchFamily="34" charset="0"/>
                <a:ea typeface="Verdana" panose="020B0604030504040204" pitchFamily="34" charset="0"/>
                <a:cs typeface="Verdana" panose="020B0604030504040204" pitchFamily="34" charset="0"/>
              </a:rPr>
              <a:t>Gebruik de checklist bij samenwerking </a:t>
            </a:r>
          </a:p>
          <a:p>
            <a:pPr marL="0" indent="0">
              <a:buNone/>
            </a:pPr>
            <a:r>
              <a:rPr lang="nl-NL" sz="1400" dirty="0">
                <a:latin typeface="Verdana" panose="020B0604030504040204" pitchFamily="34" charset="0"/>
                <a:ea typeface="Verdana" panose="020B0604030504040204" pitchFamily="34" charset="0"/>
                <a:cs typeface="Verdana" panose="020B0604030504040204" pitchFamily="34" charset="0"/>
              </a:rPr>
              <a:t>(en taken hoofdbehandelaar)</a:t>
            </a:r>
          </a:p>
          <a:p>
            <a:pPr marL="0" indent="0">
              <a:buNone/>
            </a:pPr>
            <a:endParaRPr lang="nl-NL"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400" dirty="0">
                <a:latin typeface="Verdana" panose="020B0604030504040204" pitchFamily="34" charset="0"/>
                <a:ea typeface="Verdana" panose="020B0604030504040204" pitchFamily="34" charset="0"/>
                <a:cs typeface="Verdana" panose="020B0604030504040204" pitchFamily="34" charset="0"/>
              </a:rPr>
              <a:t>Beschrijf vaak voorkomende situaties</a:t>
            </a:r>
          </a:p>
        </p:txBody>
      </p:sp>
      <p:pic>
        <p:nvPicPr>
          <p:cNvPr id="5" name="Afbeelding 4">
            <a:extLst>
              <a:ext uri="{FF2B5EF4-FFF2-40B4-BE49-F238E27FC236}">
                <a16:creationId xmlns:a16="http://schemas.microsoft.com/office/drawing/2014/main" id="{55F20B4E-F80C-062D-F07C-1F679C652D38}"/>
              </a:ext>
            </a:extLst>
          </p:cNvPr>
          <p:cNvPicPr>
            <a:picLocks noChangeAspect="1"/>
          </p:cNvPicPr>
          <p:nvPr/>
        </p:nvPicPr>
        <p:blipFill>
          <a:blip r:embed="rId2"/>
          <a:stretch>
            <a:fillRect/>
          </a:stretch>
        </p:blipFill>
        <p:spPr>
          <a:xfrm>
            <a:off x="6084168" y="2713484"/>
            <a:ext cx="2312709" cy="2802260"/>
          </a:xfrm>
          <a:prstGeom prst="rect">
            <a:avLst/>
          </a:prstGeom>
        </p:spPr>
      </p:pic>
    </p:spTree>
    <p:extLst>
      <p:ext uri="{BB962C8B-B14F-4D97-AF65-F5344CB8AC3E}">
        <p14:creationId xmlns:p14="http://schemas.microsoft.com/office/powerpoint/2010/main" val="215206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91B48-8966-D29C-2ACD-9656118B4C3A}"/>
              </a:ext>
            </a:extLst>
          </p:cNvPr>
          <p:cNvSpPr>
            <a:spLocks noGrp="1"/>
          </p:cNvSpPr>
          <p:nvPr>
            <p:ph type="title"/>
          </p:nvPr>
        </p:nvSpPr>
        <p:spPr/>
        <p:txBody>
          <a:bodyPr/>
          <a:lstStyle/>
          <a:p>
            <a:r>
              <a:rPr lang="nl-NL" dirty="0"/>
              <a:t>Bedankt!</a:t>
            </a:r>
          </a:p>
        </p:txBody>
      </p:sp>
      <p:sp>
        <p:nvSpPr>
          <p:cNvPr id="3" name="Tijdelijke aanduiding voor inhoud 2">
            <a:extLst>
              <a:ext uri="{FF2B5EF4-FFF2-40B4-BE49-F238E27FC236}">
                <a16:creationId xmlns:a16="http://schemas.microsoft.com/office/drawing/2014/main" id="{FBBD0A08-3C08-FAFB-B4ED-326B40111DB1}"/>
              </a:ext>
            </a:extLst>
          </p:cNvPr>
          <p:cNvSpPr>
            <a:spLocks noGrp="1"/>
          </p:cNvSpPr>
          <p:nvPr>
            <p:ph idx="1"/>
          </p:nvPr>
        </p:nvSpPr>
        <p:spPr/>
        <p:txBody>
          <a:bodyPr/>
          <a:lstStyle/>
          <a:p>
            <a:pPr marL="0" indent="0">
              <a:buNone/>
            </a:pPr>
            <a:endParaRPr lang="nl-NL" dirty="0"/>
          </a:p>
          <a:p>
            <a:pPr marL="0" indent="0">
              <a:buNone/>
            </a:pPr>
            <a:endParaRPr lang="nl-NL" dirty="0"/>
          </a:p>
          <a:p>
            <a:pPr marL="0" indent="0">
              <a:buNone/>
            </a:pPr>
            <a:r>
              <a:rPr lang="nl-NL" dirty="0"/>
              <a:t>R.A. (Rosie) de Weerd</a:t>
            </a:r>
          </a:p>
          <a:p>
            <a:pPr marL="0" indent="0">
              <a:buNone/>
            </a:pPr>
            <a:r>
              <a:rPr lang="nl-NL" dirty="0"/>
              <a:t>jurist, Noordwest Ziekenhuisgroep</a:t>
            </a:r>
          </a:p>
          <a:p>
            <a:pPr marL="0" indent="0">
              <a:buNone/>
            </a:pPr>
            <a:r>
              <a:rPr lang="nl-NL" dirty="0"/>
              <a:t>06-58701089</a:t>
            </a:r>
          </a:p>
          <a:p>
            <a:pPr marL="0" indent="0">
              <a:buNone/>
            </a:pPr>
            <a:r>
              <a:rPr lang="nl-NL" dirty="0"/>
              <a:t>ra.de.weerd@nwz.nl </a:t>
            </a:r>
          </a:p>
        </p:txBody>
      </p:sp>
    </p:spTree>
    <p:extLst>
      <p:ext uri="{BB962C8B-B14F-4D97-AF65-F5344CB8AC3E}">
        <p14:creationId xmlns:p14="http://schemas.microsoft.com/office/powerpoint/2010/main" val="61067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Hoofdbehandelaar</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a:bodyPr>
          <a:lstStyle/>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Vanaf 2007 spreekt de tuchtrechter over hoofdbehandelaar</a:t>
            </a: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Term hoofdbehandelaar kent geen wettelijke basis</a:t>
            </a: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Taak van de hoofdbehandelaar is bewaken regie tijdens behandeltraject:</a:t>
            </a:r>
          </a:p>
          <a:p>
            <a:r>
              <a:rPr lang="nl-NL" sz="1800" dirty="0">
                <a:latin typeface="Verdana" panose="020B0604030504040204" pitchFamily="34" charset="0"/>
                <a:ea typeface="Verdana" panose="020B0604030504040204" pitchFamily="34" charset="0"/>
                <a:cs typeface="Verdana" panose="020B0604030504040204" pitchFamily="34" charset="0"/>
              </a:rPr>
              <a:t>draagt er zorg voor dat de verrichtingen van alle zorgverleners op elkaar zijn afgestemd</a:t>
            </a:r>
          </a:p>
          <a:p>
            <a:r>
              <a:rPr lang="nl-NL" sz="1800" dirty="0">
                <a:latin typeface="Verdana" panose="020B0604030504040204" pitchFamily="34" charset="0"/>
                <a:ea typeface="Verdana" panose="020B0604030504040204" pitchFamily="34" charset="0"/>
                <a:cs typeface="Verdana" panose="020B0604030504040204" pitchFamily="34" charset="0"/>
              </a:rPr>
              <a:t>is het centrale aanspreekpunt voor alle zorgverleners en de patiënt/naasten</a:t>
            </a: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lvl="1"/>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766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Hoofdbehandelaar</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47500" lnSpcReduction="20000"/>
          </a:bodyPr>
          <a:lstStyle/>
          <a:p>
            <a:pPr marL="0" indent="0">
              <a:buNone/>
            </a:pPr>
            <a:r>
              <a:rPr lang="nl-NL" dirty="0"/>
              <a:t>Verplichtingen hoofdbehandelaar:</a:t>
            </a:r>
          </a:p>
          <a:p>
            <a:pPr marL="0" indent="0">
              <a:buNone/>
            </a:pPr>
            <a:endParaRPr lang="nl-NL" dirty="0"/>
          </a:p>
          <a:p>
            <a:pPr lvl="0"/>
            <a:r>
              <a:rPr lang="nl-NL" dirty="0"/>
              <a:t>door </a:t>
            </a:r>
            <a:r>
              <a:rPr lang="nl-NL" b="1" dirty="0"/>
              <a:t>adequate communicatie </a:t>
            </a:r>
            <a:r>
              <a:rPr lang="nl-NL" dirty="0"/>
              <a:t>en </a:t>
            </a:r>
            <a:r>
              <a:rPr lang="nl-NL" b="1" dirty="0"/>
              <a:t>organisatie</a:t>
            </a:r>
            <a:r>
              <a:rPr lang="nl-NL" dirty="0"/>
              <a:t> de voorwaarden en omstandigheden scheppen waaronder de </a:t>
            </a:r>
            <a:r>
              <a:rPr lang="nl-NL" b="1" dirty="0"/>
              <a:t>behandeling verantwoord </a:t>
            </a:r>
            <a:r>
              <a:rPr lang="nl-NL" dirty="0"/>
              <a:t>kan worden uitgevoerd;</a:t>
            </a:r>
          </a:p>
          <a:p>
            <a:pPr lvl="0"/>
            <a:endParaRPr lang="nl-NL" dirty="0"/>
          </a:p>
          <a:p>
            <a:pPr lvl="0"/>
            <a:r>
              <a:rPr lang="nl-NL" dirty="0"/>
              <a:t>de betrokken zorgverleners in staat stellen een </a:t>
            </a:r>
            <a:r>
              <a:rPr lang="nl-NL" b="1" dirty="0"/>
              <a:t>deskundige bijdrage </a:t>
            </a:r>
            <a:r>
              <a:rPr lang="nl-NL" dirty="0"/>
              <a:t>te leveren aan een verantwoorde behandeling van de patiënt;</a:t>
            </a:r>
          </a:p>
          <a:p>
            <a:pPr lvl="0"/>
            <a:endParaRPr lang="nl-NL" dirty="0"/>
          </a:p>
          <a:p>
            <a:pPr lvl="0"/>
            <a:r>
              <a:rPr lang="nl-NL" b="1" dirty="0"/>
              <a:t>alert</a:t>
            </a:r>
            <a:r>
              <a:rPr lang="nl-NL" dirty="0"/>
              <a:t> zijn op aspecten van de behandeling die mede liggen op </a:t>
            </a:r>
            <a:r>
              <a:rPr lang="nl-NL" b="1" dirty="0"/>
              <a:t>andere vakgebieden </a:t>
            </a:r>
            <a:r>
              <a:rPr lang="nl-NL" dirty="0"/>
              <a:t>dan het zijn en zich over die aspecten laat informeren door de specialisten van de andere vakgebieden;</a:t>
            </a:r>
          </a:p>
          <a:p>
            <a:pPr lvl="0"/>
            <a:endParaRPr lang="nl-NL" dirty="0"/>
          </a:p>
          <a:p>
            <a:pPr lvl="0"/>
            <a:r>
              <a:rPr lang="nl-NL" dirty="0"/>
              <a:t>toetsen of de door de betrokken zorgverleners geleverde bijdragen aan de behandeling van de patiënt met elkaar </a:t>
            </a:r>
            <a:r>
              <a:rPr lang="nl-NL" b="1" dirty="0"/>
              <a:t>in verhouding </a:t>
            </a:r>
            <a:r>
              <a:rPr lang="nl-NL" dirty="0"/>
              <a:t>zijn en passen binnen zijn </a:t>
            </a:r>
            <a:r>
              <a:rPr lang="nl-NL" b="1" dirty="0"/>
              <a:t>eigen behandelplan </a:t>
            </a:r>
            <a:r>
              <a:rPr lang="nl-NL" dirty="0"/>
              <a:t>en in overeenstemming hiermee ervoor heeft gezorgd dat de bij de verschillende zorgverleners ingewonnen adviezen zijn </a:t>
            </a:r>
            <a:r>
              <a:rPr lang="nl-NL" b="1" dirty="0"/>
              <a:t>opgevolgd</a:t>
            </a:r>
            <a:r>
              <a:rPr lang="nl-NL" dirty="0"/>
              <a:t>;</a:t>
            </a:r>
          </a:p>
          <a:p>
            <a:pPr lvl="0"/>
            <a:endParaRPr lang="nl-NL" dirty="0"/>
          </a:p>
          <a:p>
            <a:pPr lvl="0"/>
            <a:r>
              <a:rPr lang="nl-NL" dirty="0"/>
              <a:t>in overleg met de desbetreffende bij de behandeling betrokken zorgverleners erop toezien dat in alle fasen van het traject </a:t>
            </a:r>
            <a:r>
              <a:rPr lang="nl-NL" b="1" dirty="0"/>
              <a:t>dossiervoering</a:t>
            </a:r>
            <a:r>
              <a:rPr lang="nl-NL" dirty="0"/>
              <a:t> plaatsvindt die voldoet een de daaraan te stellen </a:t>
            </a:r>
            <a:r>
              <a:rPr lang="nl-NL" b="1" dirty="0"/>
              <a:t>eisen</a:t>
            </a:r>
            <a:r>
              <a:rPr lang="nl-NL" dirty="0"/>
              <a:t>;</a:t>
            </a:r>
          </a:p>
          <a:p>
            <a:pPr marL="0" indent="0">
              <a:buNone/>
            </a:pPr>
            <a:r>
              <a:rPr lang="nl-NL" dirty="0"/>
              <a:t> </a:t>
            </a:r>
          </a:p>
          <a:p>
            <a:pPr lvl="0"/>
            <a:r>
              <a:rPr lang="nl-NL" dirty="0"/>
              <a:t>de patiënt en zijn naasten voldoende op de </a:t>
            </a:r>
            <a:r>
              <a:rPr lang="nl-NL" b="1" dirty="0"/>
              <a:t>hoogte houden </a:t>
            </a:r>
            <a:r>
              <a:rPr lang="nl-NL" dirty="0"/>
              <a:t>van het beloop van de behandelingen en hun </a:t>
            </a:r>
            <a:r>
              <a:rPr lang="nl-NL" b="1" dirty="0"/>
              <a:t>vragen</a:t>
            </a:r>
            <a:r>
              <a:rPr lang="nl-NL" dirty="0"/>
              <a:t> tijdig en adequaat </a:t>
            </a:r>
            <a:r>
              <a:rPr lang="nl-NL" b="1" dirty="0"/>
              <a:t>beantwoorden</a:t>
            </a:r>
            <a:r>
              <a:rPr lang="nl-NL" dirty="0"/>
              <a:t>.</a:t>
            </a: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lvl="1"/>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866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Hoofdbehandelaar</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fontScale="92500" lnSpcReduction="20000"/>
          </a:bodyPr>
          <a:lstStyle/>
          <a:p>
            <a:pPr marL="0" indent="0">
              <a:buNone/>
            </a:pPr>
            <a:r>
              <a:rPr lang="nl-NL" dirty="0"/>
              <a:t>Hoofdbehandelaar niet verantwoordelijk voor uitgevoerde verrichtingen van specialisten die buiten het terrein liggen waar de hoofdbehandelaar als specialist werkt</a:t>
            </a:r>
          </a:p>
          <a:p>
            <a:pPr marL="0" indent="0">
              <a:buNone/>
            </a:pPr>
            <a:endParaRPr lang="nl-NL" dirty="0"/>
          </a:p>
          <a:p>
            <a:pPr marL="0" indent="0">
              <a:buNone/>
            </a:pPr>
            <a:r>
              <a:rPr lang="nl-NL" dirty="0"/>
              <a:t>2010 KNMG </a:t>
            </a:r>
          </a:p>
          <a:p>
            <a:pPr marL="0" indent="0">
              <a:buNone/>
            </a:pPr>
            <a:r>
              <a:rPr lang="nl-NL" dirty="0"/>
              <a:t>Handreiking Verantwoordelijkheidsverdeling bij samenwerking in de zorg</a:t>
            </a:r>
          </a:p>
          <a:p>
            <a:pPr marL="0" indent="0">
              <a:buNone/>
            </a:pPr>
            <a:endParaRPr lang="nl-NL" dirty="0"/>
          </a:p>
          <a:p>
            <a:pPr marL="0" indent="0">
              <a:buNone/>
            </a:pPr>
            <a:r>
              <a:rPr lang="nl-NL" dirty="0"/>
              <a:t>1 hoofdbehandelaar, </a:t>
            </a:r>
          </a:p>
          <a:p>
            <a:pPr marL="0" indent="0">
              <a:buNone/>
            </a:pPr>
            <a:r>
              <a:rPr lang="nl-NL" dirty="0"/>
              <a:t>wisseling is mogelijk </a:t>
            </a:r>
          </a:p>
          <a:p>
            <a:pPr marL="0" indent="0">
              <a:buNone/>
            </a:pPr>
            <a:endParaRPr lang="nl-NL" dirty="0"/>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lvl="1"/>
            <a:endParaRPr lang="nl-NL" dirty="0">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a:extLst>
              <a:ext uri="{FF2B5EF4-FFF2-40B4-BE49-F238E27FC236}">
                <a16:creationId xmlns:a16="http://schemas.microsoft.com/office/drawing/2014/main" id="{739A187C-34F5-8022-E24A-FEBD9472D641}"/>
              </a:ext>
            </a:extLst>
          </p:cNvPr>
          <p:cNvPicPr>
            <a:picLocks noChangeAspect="1"/>
          </p:cNvPicPr>
          <p:nvPr/>
        </p:nvPicPr>
        <p:blipFill>
          <a:blip r:embed="rId2"/>
          <a:stretch>
            <a:fillRect/>
          </a:stretch>
        </p:blipFill>
        <p:spPr>
          <a:xfrm>
            <a:off x="5652120" y="3505572"/>
            <a:ext cx="2524125" cy="1600200"/>
          </a:xfrm>
          <a:prstGeom prst="rect">
            <a:avLst/>
          </a:prstGeom>
        </p:spPr>
      </p:pic>
    </p:spTree>
    <p:extLst>
      <p:ext uri="{BB962C8B-B14F-4D97-AF65-F5344CB8AC3E}">
        <p14:creationId xmlns:p14="http://schemas.microsoft.com/office/powerpoint/2010/main" val="29419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Regiebehandelaar – uitspraak CTG</a:t>
            </a:r>
          </a:p>
        </p:txBody>
      </p:sp>
      <p:pic>
        <p:nvPicPr>
          <p:cNvPr id="7" name="Afbeelding 6">
            <a:extLst>
              <a:ext uri="{FF2B5EF4-FFF2-40B4-BE49-F238E27FC236}">
                <a16:creationId xmlns:a16="http://schemas.microsoft.com/office/drawing/2014/main" id="{58BF71AC-B8C7-6FC2-B011-7F081411BCF3}"/>
              </a:ext>
            </a:extLst>
          </p:cNvPr>
          <p:cNvPicPr>
            <a:picLocks noChangeAspect="1"/>
          </p:cNvPicPr>
          <p:nvPr/>
        </p:nvPicPr>
        <p:blipFill>
          <a:blip r:embed="rId2"/>
          <a:stretch>
            <a:fillRect/>
          </a:stretch>
        </p:blipFill>
        <p:spPr>
          <a:xfrm>
            <a:off x="3965352" y="745786"/>
            <a:ext cx="4770481" cy="4729708"/>
          </a:xfrm>
          <a:prstGeom prst="rect">
            <a:avLst/>
          </a:prstGeom>
        </p:spPr>
      </p:pic>
      <p:sp>
        <p:nvSpPr>
          <p:cNvPr id="9" name="Tekstvak 8">
            <a:extLst>
              <a:ext uri="{FF2B5EF4-FFF2-40B4-BE49-F238E27FC236}">
                <a16:creationId xmlns:a16="http://schemas.microsoft.com/office/drawing/2014/main" id="{B05FFB48-D3D3-3FD4-15C7-2A24E98F9842}"/>
              </a:ext>
            </a:extLst>
          </p:cNvPr>
          <p:cNvSpPr txBox="1"/>
          <p:nvPr/>
        </p:nvSpPr>
        <p:spPr>
          <a:xfrm>
            <a:off x="443538" y="1201316"/>
            <a:ext cx="4575628" cy="923330"/>
          </a:xfrm>
          <a:prstGeom prst="rect">
            <a:avLst/>
          </a:prstGeom>
          <a:noFill/>
        </p:spPr>
        <p:txBody>
          <a:bodyPr wrap="square">
            <a:spAutoFit/>
          </a:bodyPr>
          <a:lstStyle/>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CTG 29 januari 2021, </a:t>
            </a: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ECLI:NL:TGZCTG:2021:36 </a:t>
            </a: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(Baby Luna)</a:t>
            </a:r>
          </a:p>
        </p:txBody>
      </p:sp>
    </p:spTree>
    <p:extLst>
      <p:ext uri="{BB962C8B-B14F-4D97-AF65-F5344CB8AC3E}">
        <p14:creationId xmlns:p14="http://schemas.microsoft.com/office/powerpoint/2010/main" val="371141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17F64-3F7E-4179-B9E5-CF7C118B00CB}"/>
              </a:ext>
            </a:extLst>
          </p:cNvPr>
          <p:cNvSpPr>
            <a:spLocks noGrp="1"/>
          </p:cNvSpPr>
          <p:nvPr>
            <p:ph type="title"/>
          </p:nvPr>
        </p:nvSpPr>
        <p:spPr/>
        <p:txBody>
          <a:bodyPr/>
          <a:lstStyle/>
          <a:p>
            <a:r>
              <a:rPr lang="nl-NL" dirty="0"/>
              <a:t>Regiebehandelaar – uitspraak CTG</a:t>
            </a:r>
          </a:p>
        </p:txBody>
      </p:sp>
      <p:sp>
        <p:nvSpPr>
          <p:cNvPr id="3" name="Tijdelijke aanduiding voor inhoud 2">
            <a:extLst>
              <a:ext uri="{FF2B5EF4-FFF2-40B4-BE49-F238E27FC236}">
                <a16:creationId xmlns:a16="http://schemas.microsoft.com/office/drawing/2014/main" id="{935329E2-85ED-4E79-AC9A-992237BD91B5}"/>
              </a:ext>
            </a:extLst>
          </p:cNvPr>
          <p:cNvSpPr>
            <a:spLocks noGrp="1"/>
          </p:cNvSpPr>
          <p:nvPr>
            <p:ph idx="1"/>
          </p:nvPr>
        </p:nvSpPr>
        <p:spPr/>
        <p:txBody>
          <a:bodyPr>
            <a:normAutofit lnSpcReduction="10000"/>
          </a:bodyPr>
          <a:lstStyle/>
          <a:p>
            <a:pPr marL="0" indent="0">
              <a:buNone/>
            </a:pPr>
            <a:r>
              <a:rPr lang="nl-NL" dirty="0"/>
              <a:t>Kinderarts, anesthesioloog, 8 gynaecologen Jeroen Bosch Ziekenhuis</a:t>
            </a:r>
          </a:p>
          <a:p>
            <a:pPr marL="0" indent="0">
              <a:buNone/>
            </a:pPr>
            <a:endParaRPr lang="nl-NL" dirty="0"/>
          </a:p>
          <a:p>
            <a:pPr marL="0" indent="0">
              <a:buNone/>
            </a:pPr>
            <a:r>
              <a:rPr lang="nl-NL" dirty="0"/>
              <a:t>verwijt: tekortkoming in de zorgverlening tijdens zwangerschap, bevalling en periode daaropvolgend</a:t>
            </a:r>
          </a:p>
          <a:p>
            <a:pPr marL="0" indent="0">
              <a:buNone/>
            </a:pPr>
            <a:endParaRPr lang="nl-NL" dirty="0"/>
          </a:p>
          <a:p>
            <a:pPr marL="0" indent="0">
              <a:buNone/>
            </a:pPr>
            <a:r>
              <a:rPr lang="nl-NL" dirty="0"/>
              <a:t>1 van de zaken had betrekking op de rol van de verwerend gynaecoloog als hoofdbehandelaar</a:t>
            </a:r>
          </a:p>
          <a:p>
            <a:pPr marL="0" indent="0">
              <a:buNone/>
            </a:pPr>
            <a:endParaRPr lang="nl-NL" dirty="0"/>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lvl="1"/>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2062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NwZ PowerPoint sjablo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3B1FA788A84642A598D65926F1879B" ma:contentTypeVersion="2" ma:contentTypeDescription="Create a new document." ma:contentTypeScope="" ma:versionID="d06d037b9172bf7620dddb611b97c87d">
  <xsd:schema xmlns:xsd="http://www.w3.org/2001/XMLSchema" xmlns:xs="http://www.w3.org/2001/XMLSchema" xmlns:p="http://schemas.microsoft.com/office/2006/metadata/properties" xmlns:ns2="757a4a3e-d7e5-4501-ac86-2d0ed0e0b86e" targetNamespace="http://schemas.microsoft.com/office/2006/metadata/properties" ma:root="true" ma:fieldsID="27d55ae9ba89331b68f7bfde2e1b1c4f" ns2:_="">
    <xsd:import namespace="757a4a3e-d7e5-4501-ac86-2d0ed0e0b86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7a4a3e-d7e5-4501-ac86-2d0ed0e0b8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0955D4-2F85-4FEE-9CFB-FBABFAAC5186}">
  <ds:schemaRefs>
    <ds:schemaRef ds:uri="http://schemas.microsoft.com/sharepoint/v3/contenttype/forms"/>
  </ds:schemaRefs>
</ds:datastoreItem>
</file>

<file path=customXml/itemProps2.xml><?xml version="1.0" encoding="utf-8"?>
<ds:datastoreItem xmlns:ds="http://schemas.openxmlformats.org/officeDocument/2006/customXml" ds:itemID="{7E861D2F-31CB-4CAC-BE06-BCC15DAEE9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7a4a3e-d7e5-4501-ac86-2d0ed0e0b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DE143F-62B7-4838-AB34-C23DD7D8274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2894</Words>
  <Application>Microsoft Office PowerPoint</Application>
  <PresentationFormat>Diavoorstelling (16:10)</PresentationFormat>
  <Paragraphs>398</Paragraphs>
  <Slides>45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45</vt:i4>
      </vt:variant>
    </vt:vector>
  </HeadingPairs>
  <TitlesOfParts>
    <vt:vector size="50" baseType="lpstr">
      <vt:lpstr>Arial</vt:lpstr>
      <vt:lpstr>Calibri</vt:lpstr>
      <vt:lpstr>Verdana</vt:lpstr>
      <vt:lpstr>Wingdings</vt:lpstr>
      <vt:lpstr>NwZ PowerPoint sjabloon</vt:lpstr>
      <vt:lpstr>Topzorg 2024</vt:lpstr>
      <vt:lpstr>Disclosure</vt:lpstr>
      <vt:lpstr>Inleiding </vt:lpstr>
      <vt:lpstr>Inleiding </vt:lpstr>
      <vt:lpstr>Hoofdbehandelaar</vt:lpstr>
      <vt:lpstr>Hoofdbehandelaar</vt:lpstr>
      <vt:lpstr>Hoofdbehandelaar</vt:lpstr>
      <vt:lpstr>Regiebehandelaar – uitspraak CTG</vt:lpstr>
      <vt:lpstr>Regiebehandelaar – uitspraak CTG</vt:lpstr>
      <vt:lpstr>Regiebehandelaar – uitspraak CTG</vt:lpstr>
      <vt:lpstr>Regiebehandelaar – uitspraak CTG</vt:lpstr>
      <vt:lpstr>Regiebehandelaar – uitspraak CTG</vt:lpstr>
      <vt:lpstr>Regiebehandelaar – uitspraak CTG</vt:lpstr>
      <vt:lpstr>Regiebehandelaar – uitspraak CTG</vt:lpstr>
      <vt:lpstr>KNMG Handreiking</vt:lpstr>
      <vt:lpstr>KNMG Handreiking</vt:lpstr>
      <vt:lpstr>KNMG Handreiking - aandachtspunten</vt:lpstr>
      <vt:lpstr>KNMG Handreiking - aandachtspunten</vt:lpstr>
      <vt:lpstr>KNMG Handreiking - aandachtspunten</vt:lpstr>
      <vt:lpstr>KNMG Handreiking - aandachtspunten</vt:lpstr>
      <vt:lpstr>KNMG Handreiking - aandachtspunten</vt:lpstr>
      <vt:lpstr>KNMG Handreiking - aandachtspunten</vt:lpstr>
      <vt:lpstr>KNMG Handreiking - aandachtspunten</vt:lpstr>
      <vt:lpstr>KNMG Handreiking - aandachtspunten</vt:lpstr>
      <vt:lpstr>KNMG Handreiking - aandachtspunten</vt:lpstr>
      <vt:lpstr>KNMG Handreiking - aandachtspunten</vt:lpstr>
      <vt:lpstr>Federatie Medisch Specialisten</vt:lpstr>
      <vt:lpstr>Federatie Medisch Specialisten</vt:lpstr>
      <vt:lpstr>Vragen</vt:lpstr>
      <vt:lpstr>Vragen</vt:lpstr>
      <vt:lpstr>Vragen</vt:lpstr>
      <vt:lpstr>En de praktijk? </vt:lpstr>
      <vt:lpstr>En de praktijk? Taken regiebehandelaar</vt:lpstr>
      <vt:lpstr>En de praktijk? Taken hoofdbehandelaar</vt:lpstr>
      <vt:lpstr>En de praktijk? </vt:lpstr>
      <vt:lpstr>Jurisprudentie</vt:lpstr>
      <vt:lpstr>Jurisprudentie</vt:lpstr>
      <vt:lpstr>Jurisprudentie</vt:lpstr>
      <vt:lpstr>Jurisprudentie</vt:lpstr>
      <vt:lpstr>Jurisprudentie</vt:lpstr>
      <vt:lpstr>Jurisprudentie</vt:lpstr>
      <vt:lpstr>Jurisprudentie</vt:lpstr>
      <vt:lpstr>Tips</vt:lpstr>
      <vt:lpstr>Tips</vt:lpstr>
      <vt:lpstr>Bedankt!</vt:lpstr>
    </vt:vector>
  </TitlesOfParts>
  <Company>MCA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Topzorg 2023</dc:title>
  <dc:creator>Niko Bakker</dc:creator>
  <cp:lastModifiedBy>Weerd, Rosie de</cp:lastModifiedBy>
  <cp:revision>172</cp:revision>
  <cp:lastPrinted>2023-04-14T12:58:11Z</cp:lastPrinted>
  <dcterms:created xsi:type="dcterms:W3CDTF">2015-12-09T07:01:32Z</dcterms:created>
  <dcterms:modified xsi:type="dcterms:W3CDTF">2024-04-12T08:34:45Z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0x010100513B1FA788A84642A598D65926F1879B</vt:lpwstr>
  </property>
  <property fmtid="{D5CDD505-2E9C-101B-9397-08002B2CF9AE}" pid="3" name="Order">
    <vt:r8>46900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