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9" r:id="rId2"/>
    <p:sldId id="823" r:id="rId3"/>
    <p:sldId id="825" r:id="rId4"/>
    <p:sldId id="824" r:id="rId5"/>
    <p:sldId id="818" r:id="rId6"/>
    <p:sldId id="827" r:id="rId7"/>
    <p:sldId id="263" r:id="rId8"/>
    <p:sldId id="273" r:id="rId9"/>
    <p:sldId id="268" r:id="rId10"/>
    <p:sldId id="270" r:id="rId11"/>
    <p:sldId id="271" r:id="rId12"/>
    <p:sldId id="272" r:id="rId13"/>
    <p:sldId id="805" r:id="rId14"/>
    <p:sldId id="806" r:id="rId15"/>
    <p:sldId id="274" r:id="rId16"/>
    <p:sldId id="275" r:id="rId17"/>
    <p:sldId id="276" r:id="rId18"/>
    <p:sldId id="807" r:id="rId19"/>
    <p:sldId id="808" r:id="rId20"/>
    <p:sldId id="809" r:id="rId21"/>
    <p:sldId id="810" r:id="rId22"/>
    <p:sldId id="811" r:id="rId23"/>
    <p:sldId id="812" r:id="rId24"/>
    <p:sldId id="813" r:id="rId25"/>
    <p:sldId id="814" r:id="rId26"/>
    <p:sldId id="817" r:id="rId27"/>
    <p:sldId id="819" r:id="rId28"/>
    <p:sldId id="815" r:id="rId29"/>
    <p:sldId id="816" r:id="rId30"/>
    <p:sldId id="828" r:id="rId31"/>
    <p:sldId id="826" r:id="rId32"/>
  </p:sldIdLst>
  <p:sldSz cx="13004800" cy="9753600"/>
  <p:notesSz cx="6858000" cy="9144000"/>
  <p:embeddedFontLst>
    <p:embeddedFont>
      <p:font typeface="Helvetica Neue" panose="020B0604020202020204" charset="0"/>
      <p:regular r:id="rId34"/>
      <p:bold r:id="rId35"/>
      <p:italic r:id="rId36"/>
      <p:boldItalic r:id="rId37"/>
    </p:embeddedFont>
    <p:embeddedFont>
      <p:font typeface="Helvetica Neue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v039gQm8wrU7ZuacABbvfA2zi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snapToGrid="0" snapToObjects="1">
      <p:cViewPr varScale="1">
        <p:scale>
          <a:sx n="58" d="100"/>
          <a:sy n="58" d="100"/>
        </p:scale>
        <p:origin x="14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to - horizontaal">
  <p:cSld name="Foto - horizontaal">
    <p:spTree>
      <p:nvGrpSpPr>
        <p:cNvPr id="1" name="Shape 28"/>
        <p:cNvGrpSpPr/>
        <p:nvPr/>
      </p:nvGrpSpPr>
      <p:grpSpPr>
        <a:xfrm>
          <a:off x="0" y="0"/>
          <a:ext cx="0" cy="0"/>
          <a:chOff x="0" y="0"/>
          <a:chExt cx="0" cy="0"/>
        </a:xfrm>
      </p:grpSpPr>
      <p:sp>
        <p:nvSpPr>
          <p:cNvPr id="29" name="Google Shape;29;p24"/>
          <p:cNvSpPr>
            <a:spLocks noGrp="1"/>
          </p:cNvSpPr>
          <p:nvPr>
            <p:ph type="pic" idx="2"/>
          </p:nvPr>
        </p:nvSpPr>
        <p:spPr>
          <a:xfrm>
            <a:off x="2032535" y="1625600"/>
            <a:ext cx="9753601" cy="6502401"/>
          </a:xfrm>
          <a:prstGeom prst="rect">
            <a:avLst/>
          </a:prstGeom>
          <a:noFill/>
          <a:ln>
            <a:noFill/>
          </a:ln>
        </p:spPr>
      </p:sp>
      <p:sp>
        <p:nvSpPr>
          <p:cNvPr id="30" name="Google Shape;30;p24"/>
          <p:cNvSpPr txBox="1">
            <a:spLocks noGrp="1"/>
          </p:cNvSpPr>
          <p:nvPr>
            <p:ph type="title"/>
          </p:nvPr>
        </p:nvSpPr>
        <p:spPr>
          <a:xfrm>
            <a:off x="1270000" y="6718300"/>
            <a:ext cx="10464800" cy="14224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24"/>
          <p:cNvSpPr txBox="1">
            <a:spLocks noGrp="1"/>
          </p:cNvSpPr>
          <p:nvPr>
            <p:ph type="body" idx="1"/>
          </p:nvPr>
        </p:nvSpPr>
        <p:spPr>
          <a:xfrm>
            <a:off x="1270000" y="8153400"/>
            <a:ext cx="10464800" cy="11303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700"/>
              <a:buFont typeface="Helvetica Neue"/>
              <a:buNone/>
              <a:defRPr sz="3700"/>
            </a:lvl1pPr>
            <a:lvl2pPr marL="914400" lvl="1" indent="-228600" algn="ctr">
              <a:lnSpc>
                <a:spcPct val="100000"/>
              </a:lnSpc>
              <a:spcBef>
                <a:spcPts val="0"/>
              </a:spcBef>
              <a:spcAft>
                <a:spcPts val="0"/>
              </a:spcAft>
              <a:buClr>
                <a:srgbClr val="000000"/>
              </a:buClr>
              <a:buSzPts val="3700"/>
              <a:buFont typeface="Helvetica Neue"/>
              <a:buNone/>
              <a:defRPr sz="3700"/>
            </a:lvl2pPr>
            <a:lvl3pPr marL="1371600" lvl="2" indent="-228600" algn="ctr">
              <a:lnSpc>
                <a:spcPct val="100000"/>
              </a:lnSpc>
              <a:spcBef>
                <a:spcPts val="0"/>
              </a:spcBef>
              <a:spcAft>
                <a:spcPts val="0"/>
              </a:spcAft>
              <a:buClr>
                <a:srgbClr val="000000"/>
              </a:buClr>
              <a:buSzPts val="3700"/>
              <a:buFont typeface="Helvetica Neue"/>
              <a:buNone/>
              <a:defRPr sz="3700"/>
            </a:lvl3pPr>
            <a:lvl4pPr marL="1828800" lvl="3" indent="-228600" algn="ctr">
              <a:lnSpc>
                <a:spcPct val="100000"/>
              </a:lnSpc>
              <a:spcBef>
                <a:spcPts val="0"/>
              </a:spcBef>
              <a:spcAft>
                <a:spcPts val="0"/>
              </a:spcAft>
              <a:buClr>
                <a:srgbClr val="000000"/>
              </a:buClr>
              <a:buSzPts val="3700"/>
              <a:buFont typeface="Helvetica Neue"/>
              <a:buNone/>
              <a:defRPr sz="3700"/>
            </a:lvl4pPr>
            <a:lvl5pPr marL="2286000" lvl="4" indent="-228600" algn="ctr">
              <a:lnSpc>
                <a:spcPct val="100000"/>
              </a:lnSpc>
              <a:spcBef>
                <a:spcPts val="0"/>
              </a:spcBef>
              <a:spcAft>
                <a:spcPts val="0"/>
              </a:spcAft>
              <a:buClr>
                <a:srgbClr val="000000"/>
              </a:buClr>
              <a:buSzPts val="3700"/>
              <a:buFont typeface="Helvetica Neue"/>
              <a:buNone/>
              <a:defRPr sz="37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32" name="Google Shape;32;p24"/>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el" type="title">
  <p:cSld name="Titel">
    <p:spTree>
      <p:nvGrpSpPr>
        <p:cNvPr id="1" name="Shape 11"/>
        <p:cNvGrpSpPr/>
        <p:nvPr/>
      </p:nvGrpSpPr>
      <p:grpSpPr>
        <a:xfrm>
          <a:off x="0" y="0"/>
          <a:ext cx="0" cy="0"/>
          <a:chOff x="0" y="0"/>
          <a:chExt cx="0" cy="0"/>
        </a:xfrm>
      </p:grpSpPr>
      <p:sp>
        <p:nvSpPr>
          <p:cNvPr id="12" name="Google Shape;12;p20"/>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20"/>
          <p:cNvSpPr txBox="1">
            <a:spLocks noGrp="1"/>
          </p:cNvSpPr>
          <p:nvPr>
            <p:ph type="body" idx="1"/>
          </p:nvPr>
        </p:nvSpPr>
        <p:spPr>
          <a:xfrm>
            <a:off x="1270000" y="5041900"/>
            <a:ext cx="10464800" cy="11303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700"/>
              <a:buFont typeface="Helvetica Neue"/>
              <a:buNone/>
              <a:defRPr sz="3700"/>
            </a:lvl1pPr>
            <a:lvl2pPr marL="914400" lvl="1" indent="-228600" algn="ctr">
              <a:lnSpc>
                <a:spcPct val="100000"/>
              </a:lnSpc>
              <a:spcBef>
                <a:spcPts val="0"/>
              </a:spcBef>
              <a:spcAft>
                <a:spcPts val="0"/>
              </a:spcAft>
              <a:buClr>
                <a:srgbClr val="000000"/>
              </a:buClr>
              <a:buSzPts val="3700"/>
              <a:buFont typeface="Helvetica Neue"/>
              <a:buNone/>
              <a:defRPr sz="3700"/>
            </a:lvl2pPr>
            <a:lvl3pPr marL="1371600" lvl="2" indent="-228600" algn="ctr">
              <a:lnSpc>
                <a:spcPct val="100000"/>
              </a:lnSpc>
              <a:spcBef>
                <a:spcPts val="0"/>
              </a:spcBef>
              <a:spcAft>
                <a:spcPts val="0"/>
              </a:spcAft>
              <a:buClr>
                <a:srgbClr val="000000"/>
              </a:buClr>
              <a:buSzPts val="3700"/>
              <a:buFont typeface="Helvetica Neue"/>
              <a:buNone/>
              <a:defRPr sz="3700"/>
            </a:lvl3pPr>
            <a:lvl4pPr marL="1828800" lvl="3" indent="-228600" algn="ctr">
              <a:lnSpc>
                <a:spcPct val="100000"/>
              </a:lnSpc>
              <a:spcBef>
                <a:spcPts val="0"/>
              </a:spcBef>
              <a:spcAft>
                <a:spcPts val="0"/>
              </a:spcAft>
              <a:buClr>
                <a:srgbClr val="000000"/>
              </a:buClr>
              <a:buSzPts val="3700"/>
              <a:buFont typeface="Helvetica Neue"/>
              <a:buNone/>
              <a:defRPr sz="3700"/>
            </a:lvl4pPr>
            <a:lvl5pPr marL="2286000" lvl="4" indent="-228600" algn="ctr">
              <a:lnSpc>
                <a:spcPct val="100000"/>
              </a:lnSpc>
              <a:spcBef>
                <a:spcPts val="0"/>
              </a:spcBef>
              <a:spcAft>
                <a:spcPts val="0"/>
              </a:spcAft>
              <a:buClr>
                <a:srgbClr val="000000"/>
              </a:buClr>
              <a:buSzPts val="3700"/>
              <a:buFont typeface="Helvetica Neue"/>
              <a:buNone/>
              <a:defRPr sz="37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14" name="Google Shape;14;p20"/>
          <p:cNvSpPr/>
          <p:nvPr/>
        </p:nvSpPr>
        <p:spPr>
          <a:xfrm>
            <a:off x="136971" y="156121"/>
            <a:ext cx="12730859" cy="2314637"/>
          </a:xfrm>
          <a:prstGeom prst="rect">
            <a:avLst/>
          </a:prstGeom>
          <a:gradFill>
            <a:gsLst>
              <a:gs pos="0">
                <a:srgbClr val="E07124"/>
              </a:gs>
              <a:gs pos="100000">
                <a:srgbClr val="FFE01D"/>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5" name="Google Shape;15;p20"/>
          <p:cNvSpPr txBox="1"/>
          <p:nvPr/>
        </p:nvSpPr>
        <p:spPr>
          <a:xfrm>
            <a:off x="1452005" y="10082400"/>
            <a:ext cx="4914761" cy="38694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900"/>
              <a:buFont typeface="Helvetica Neue"/>
              <a:buNone/>
            </a:pPr>
            <a:r>
              <a:rPr lang="en-US" sz="1900" b="0" i="0" u="none" strike="noStrike" cap="none">
                <a:solidFill>
                  <a:srgbClr val="000000"/>
                </a:solidFill>
                <a:latin typeface="Helvetica Neue"/>
                <a:ea typeface="Helvetica Neue"/>
                <a:cs typeface="Helvetica Neue"/>
                <a:sym typeface="Helvetica Neue"/>
              </a:rPr>
              <a:t>Sport Medisch Centrum Alkmaar</a:t>
            </a:r>
            <a:endParaRPr/>
          </a:p>
        </p:txBody>
      </p:sp>
      <p:pic>
        <p:nvPicPr>
          <p:cNvPr id="16" name="Google Shape;16;p20" descr="Afbeelding"/>
          <p:cNvPicPr preferRelativeResize="0"/>
          <p:nvPr/>
        </p:nvPicPr>
        <p:blipFill rotWithShape="1">
          <a:blip r:embed="rId2">
            <a:alphaModFix/>
          </a:blip>
          <a:srcRect/>
          <a:stretch/>
        </p:blipFill>
        <p:spPr>
          <a:xfrm>
            <a:off x="94958" y="31234"/>
            <a:ext cx="6233381" cy="2564411"/>
          </a:xfrm>
          <a:prstGeom prst="rect">
            <a:avLst/>
          </a:prstGeom>
          <a:noFill/>
          <a:ln>
            <a:noFill/>
          </a:ln>
        </p:spPr>
      </p:pic>
      <p:sp>
        <p:nvSpPr>
          <p:cNvPr id="17" name="Google Shape;17;p20"/>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sz="1600" b="0" i="0" u="none" strike="noStrike" cap="none">
              <a:solidFill>
                <a:srgbClr val="000000"/>
              </a:solidFill>
            </a:endParaRPr>
          </a:p>
        </p:txBody>
      </p:sp>
    </p:spTree>
    <p:extLst>
      <p:ext uri="{BB962C8B-B14F-4D97-AF65-F5344CB8AC3E}">
        <p14:creationId xmlns:p14="http://schemas.microsoft.com/office/powerpoint/2010/main" val="127702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 midden">
  <p:cSld name="Titel - midden">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1270000" y="3225800"/>
            <a:ext cx="10464800" cy="3302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5"/>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verticaal">
  <p:cSld name="Foto - verticaal">
    <p:spTree>
      <p:nvGrpSpPr>
        <p:cNvPr id="1" name="Shape 36"/>
        <p:cNvGrpSpPr/>
        <p:nvPr/>
      </p:nvGrpSpPr>
      <p:grpSpPr>
        <a:xfrm>
          <a:off x="0" y="0"/>
          <a:ext cx="0" cy="0"/>
          <a:chOff x="0" y="0"/>
          <a:chExt cx="0" cy="0"/>
        </a:xfrm>
      </p:grpSpPr>
      <p:sp>
        <p:nvSpPr>
          <p:cNvPr id="37" name="Google Shape;37;p26"/>
          <p:cNvSpPr>
            <a:spLocks noGrp="1"/>
          </p:cNvSpPr>
          <p:nvPr>
            <p:ph type="pic" idx="2"/>
          </p:nvPr>
        </p:nvSpPr>
        <p:spPr>
          <a:xfrm>
            <a:off x="6375400" y="635000"/>
            <a:ext cx="8216900" cy="8216900"/>
          </a:xfrm>
          <a:prstGeom prst="rect">
            <a:avLst/>
          </a:prstGeom>
          <a:noFill/>
          <a:ln>
            <a:noFill/>
          </a:ln>
        </p:spPr>
      </p:sp>
      <p:sp>
        <p:nvSpPr>
          <p:cNvPr id="38" name="Google Shape;38;p26"/>
          <p:cNvSpPr txBox="1">
            <a:spLocks noGrp="1"/>
          </p:cNvSpPr>
          <p:nvPr>
            <p:ph type="title"/>
          </p:nvPr>
        </p:nvSpPr>
        <p:spPr>
          <a:xfrm>
            <a:off x="952500" y="635000"/>
            <a:ext cx="5334000" cy="39878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Helvetica Neue"/>
              <a:buNone/>
              <a:defRPr sz="6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26"/>
          <p:cNvSpPr txBox="1">
            <a:spLocks noGrp="1"/>
          </p:cNvSpPr>
          <p:nvPr>
            <p:ph type="body" idx="1"/>
          </p:nvPr>
        </p:nvSpPr>
        <p:spPr>
          <a:xfrm>
            <a:off x="952500" y="4724400"/>
            <a:ext cx="5334000" cy="41148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700"/>
              <a:buFont typeface="Helvetica Neue"/>
              <a:buNone/>
              <a:defRPr sz="3700"/>
            </a:lvl1pPr>
            <a:lvl2pPr marL="914400" lvl="1" indent="-228600" algn="ctr">
              <a:lnSpc>
                <a:spcPct val="100000"/>
              </a:lnSpc>
              <a:spcBef>
                <a:spcPts val="0"/>
              </a:spcBef>
              <a:spcAft>
                <a:spcPts val="0"/>
              </a:spcAft>
              <a:buClr>
                <a:srgbClr val="000000"/>
              </a:buClr>
              <a:buSzPts val="3700"/>
              <a:buFont typeface="Helvetica Neue"/>
              <a:buNone/>
              <a:defRPr sz="3700"/>
            </a:lvl2pPr>
            <a:lvl3pPr marL="1371600" lvl="2" indent="-228600" algn="ctr">
              <a:lnSpc>
                <a:spcPct val="100000"/>
              </a:lnSpc>
              <a:spcBef>
                <a:spcPts val="0"/>
              </a:spcBef>
              <a:spcAft>
                <a:spcPts val="0"/>
              </a:spcAft>
              <a:buClr>
                <a:srgbClr val="000000"/>
              </a:buClr>
              <a:buSzPts val="3700"/>
              <a:buFont typeface="Helvetica Neue"/>
              <a:buNone/>
              <a:defRPr sz="3700"/>
            </a:lvl3pPr>
            <a:lvl4pPr marL="1828800" lvl="3" indent="-228600" algn="ctr">
              <a:lnSpc>
                <a:spcPct val="100000"/>
              </a:lnSpc>
              <a:spcBef>
                <a:spcPts val="0"/>
              </a:spcBef>
              <a:spcAft>
                <a:spcPts val="0"/>
              </a:spcAft>
              <a:buClr>
                <a:srgbClr val="000000"/>
              </a:buClr>
              <a:buSzPts val="3700"/>
              <a:buFont typeface="Helvetica Neue"/>
              <a:buNone/>
              <a:defRPr sz="3700"/>
            </a:lvl4pPr>
            <a:lvl5pPr marL="2286000" lvl="4" indent="-228600" algn="ctr">
              <a:lnSpc>
                <a:spcPct val="100000"/>
              </a:lnSpc>
              <a:spcBef>
                <a:spcPts val="0"/>
              </a:spcBef>
              <a:spcAft>
                <a:spcPts val="0"/>
              </a:spcAft>
              <a:buClr>
                <a:srgbClr val="000000"/>
              </a:buClr>
              <a:buSzPts val="3700"/>
              <a:buFont typeface="Helvetica Neue"/>
              <a:buNone/>
              <a:defRPr sz="37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40" name="Google Shape;40;p26"/>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boven">
  <p:cSld name="Titel - boven">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3" name="Google Shape;43;p27"/>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opsomm., foto">
  <p:cSld name="Titel, opsomm., foto">
    <p:spTree>
      <p:nvGrpSpPr>
        <p:cNvPr id="1" name="Shape 44"/>
        <p:cNvGrpSpPr/>
        <p:nvPr/>
      </p:nvGrpSpPr>
      <p:grpSpPr>
        <a:xfrm>
          <a:off x="0" y="0"/>
          <a:ext cx="0" cy="0"/>
          <a:chOff x="0" y="0"/>
          <a:chExt cx="0" cy="0"/>
        </a:xfrm>
      </p:grpSpPr>
      <p:sp>
        <p:nvSpPr>
          <p:cNvPr id="45" name="Google Shape;45;p28"/>
          <p:cNvSpPr>
            <a:spLocks noGrp="1"/>
          </p:cNvSpPr>
          <p:nvPr>
            <p:ph type="pic" idx="2"/>
          </p:nvPr>
        </p:nvSpPr>
        <p:spPr>
          <a:xfrm>
            <a:off x="3810000" y="2590800"/>
            <a:ext cx="9429750" cy="6286500"/>
          </a:xfrm>
          <a:prstGeom prst="rect">
            <a:avLst/>
          </a:prstGeom>
          <a:noFill/>
          <a:ln>
            <a:noFill/>
          </a:ln>
        </p:spPr>
      </p:sp>
      <p:sp>
        <p:nvSpPr>
          <p:cNvPr id="46" name="Google Shape;46;p28"/>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7" name="Google Shape;47;p28"/>
          <p:cNvSpPr txBox="1">
            <a:spLocks noGrp="1"/>
          </p:cNvSpPr>
          <p:nvPr>
            <p:ph type="body" idx="1"/>
          </p:nvPr>
        </p:nvSpPr>
        <p:spPr>
          <a:xfrm>
            <a:off x="952500" y="2590800"/>
            <a:ext cx="5334000" cy="6286500"/>
          </a:xfrm>
          <a:prstGeom prst="rect">
            <a:avLst/>
          </a:prstGeom>
          <a:noFill/>
          <a:ln>
            <a:noFill/>
          </a:ln>
        </p:spPr>
        <p:txBody>
          <a:bodyPr spcFirstLastPara="1" wrap="square" lIns="50800" tIns="50800" rIns="50800" bIns="50800" anchor="ctr" anchorCtr="0">
            <a:normAutofit/>
          </a:bodyPr>
          <a:lstStyle>
            <a:lvl1pPr marL="457200" lvl="0" indent="-486410" algn="l">
              <a:lnSpc>
                <a:spcPct val="100000"/>
              </a:lnSpc>
              <a:spcBef>
                <a:spcPts val="3200"/>
              </a:spcBef>
              <a:spcAft>
                <a:spcPts val="0"/>
              </a:spcAft>
              <a:buClr>
                <a:srgbClr val="000000"/>
              </a:buClr>
              <a:buSzPts val="4060"/>
              <a:buFont typeface="Helvetica Neue"/>
              <a:buChar char="•"/>
              <a:defRPr sz="2800"/>
            </a:lvl1pPr>
            <a:lvl2pPr marL="914400" lvl="1" indent="-486410" algn="l">
              <a:lnSpc>
                <a:spcPct val="100000"/>
              </a:lnSpc>
              <a:spcBef>
                <a:spcPts val="3200"/>
              </a:spcBef>
              <a:spcAft>
                <a:spcPts val="0"/>
              </a:spcAft>
              <a:buClr>
                <a:srgbClr val="000000"/>
              </a:buClr>
              <a:buSzPts val="4060"/>
              <a:buFont typeface="Helvetica Neue"/>
              <a:buChar char="•"/>
              <a:defRPr sz="2800"/>
            </a:lvl2pPr>
            <a:lvl3pPr marL="1371600" lvl="2" indent="-486410" algn="l">
              <a:lnSpc>
                <a:spcPct val="100000"/>
              </a:lnSpc>
              <a:spcBef>
                <a:spcPts val="3200"/>
              </a:spcBef>
              <a:spcAft>
                <a:spcPts val="0"/>
              </a:spcAft>
              <a:buClr>
                <a:srgbClr val="000000"/>
              </a:buClr>
              <a:buSzPts val="4060"/>
              <a:buFont typeface="Helvetica Neue"/>
              <a:buChar char="•"/>
              <a:defRPr sz="2800"/>
            </a:lvl3pPr>
            <a:lvl4pPr marL="1828800" lvl="3" indent="-486410" algn="l">
              <a:lnSpc>
                <a:spcPct val="100000"/>
              </a:lnSpc>
              <a:spcBef>
                <a:spcPts val="3200"/>
              </a:spcBef>
              <a:spcAft>
                <a:spcPts val="0"/>
              </a:spcAft>
              <a:buClr>
                <a:srgbClr val="000000"/>
              </a:buClr>
              <a:buSzPts val="4060"/>
              <a:buFont typeface="Helvetica Neue"/>
              <a:buChar char="•"/>
              <a:defRPr sz="2800"/>
            </a:lvl4pPr>
            <a:lvl5pPr marL="2286000" lvl="4" indent="-486410" algn="l">
              <a:lnSpc>
                <a:spcPct val="100000"/>
              </a:lnSpc>
              <a:spcBef>
                <a:spcPts val="3200"/>
              </a:spcBef>
              <a:spcAft>
                <a:spcPts val="0"/>
              </a:spcAft>
              <a:buClr>
                <a:srgbClr val="000000"/>
              </a:buClr>
              <a:buSzPts val="4060"/>
              <a:buFont typeface="Helvetica Neue"/>
              <a:buChar char="•"/>
              <a:defRPr sz="2800"/>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48" name="Google Shape;48;p28"/>
          <p:cNvSpPr txBox="1">
            <a:spLocks noGrp="1"/>
          </p:cNvSpPr>
          <p:nvPr>
            <p:ph type="sldNum" idx="12"/>
          </p:nvPr>
        </p:nvSpPr>
        <p:spPr>
          <a:xfrm>
            <a:off x="6328884" y="9296400"/>
            <a:ext cx="340259" cy="3429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sz="1600" b="0" i="0" u="none" strike="noStrike" cap="non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oto - driemaal">
  <p:cSld name="Foto - driemaal">
    <p:spTree>
      <p:nvGrpSpPr>
        <p:cNvPr id="1" name="Shape 49"/>
        <p:cNvGrpSpPr/>
        <p:nvPr/>
      </p:nvGrpSpPr>
      <p:grpSpPr>
        <a:xfrm>
          <a:off x="0" y="0"/>
          <a:ext cx="0" cy="0"/>
          <a:chOff x="0" y="0"/>
          <a:chExt cx="0" cy="0"/>
        </a:xfrm>
      </p:grpSpPr>
      <p:sp>
        <p:nvSpPr>
          <p:cNvPr id="50" name="Google Shape;50;p29"/>
          <p:cNvSpPr>
            <a:spLocks noGrp="1"/>
          </p:cNvSpPr>
          <p:nvPr>
            <p:ph type="pic" idx="2"/>
          </p:nvPr>
        </p:nvSpPr>
        <p:spPr>
          <a:xfrm>
            <a:off x="6556375" y="5092700"/>
            <a:ext cx="5657850" cy="3771900"/>
          </a:xfrm>
          <a:prstGeom prst="rect">
            <a:avLst/>
          </a:prstGeom>
          <a:noFill/>
          <a:ln>
            <a:noFill/>
          </a:ln>
        </p:spPr>
      </p:sp>
      <p:sp>
        <p:nvSpPr>
          <p:cNvPr id="51" name="Google Shape;51;p29"/>
          <p:cNvSpPr>
            <a:spLocks noGrp="1"/>
          </p:cNvSpPr>
          <p:nvPr>
            <p:ph type="pic" idx="3"/>
          </p:nvPr>
        </p:nvSpPr>
        <p:spPr>
          <a:xfrm>
            <a:off x="6718300" y="749300"/>
            <a:ext cx="5334000" cy="5334000"/>
          </a:xfrm>
          <a:prstGeom prst="rect">
            <a:avLst/>
          </a:prstGeom>
          <a:noFill/>
          <a:ln>
            <a:noFill/>
          </a:ln>
        </p:spPr>
      </p:sp>
      <p:sp>
        <p:nvSpPr>
          <p:cNvPr id="52" name="Google Shape;52;p29"/>
          <p:cNvSpPr>
            <a:spLocks noGrp="1"/>
          </p:cNvSpPr>
          <p:nvPr>
            <p:ph type="pic" idx="4"/>
          </p:nvPr>
        </p:nvSpPr>
        <p:spPr>
          <a:xfrm>
            <a:off x="-2832100" y="889000"/>
            <a:ext cx="11963400" cy="7975600"/>
          </a:xfrm>
          <a:prstGeom prst="rect">
            <a:avLst/>
          </a:prstGeom>
          <a:noFill/>
          <a:ln>
            <a:noFill/>
          </a:ln>
        </p:spPr>
      </p:sp>
      <p:sp>
        <p:nvSpPr>
          <p:cNvPr id="53" name="Google Shape;53;p29"/>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itaat">
  <p:cSld name="Citaat">
    <p:spTree>
      <p:nvGrpSpPr>
        <p:cNvPr id="1" name="Shape 54"/>
        <p:cNvGrpSpPr/>
        <p:nvPr/>
      </p:nvGrpSpPr>
      <p:grpSpPr>
        <a:xfrm>
          <a:off x="0" y="0"/>
          <a:ext cx="0" cy="0"/>
          <a:chOff x="0" y="0"/>
          <a:chExt cx="0" cy="0"/>
        </a:xfrm>
      </p:grpSpPr>
      <p:sp>
        <p:nvSpPr>
          <p:cNvPr id="55" name="Google Shape;55;p30"/>
          <p:cNvSpPr txBox="1">
            <a:spLocks noGrp="1"/>
          </p:cNvSpPr>
          <p:nvPr>
            <p:ph type="body" idx="1"/>
          </p:nvPr>
        </p:nvSpPr>
        <p:spPr>
          <a:xfrm>
            <a:off x="1270000" y="6362700"/>
            <a:ext cx="10464800" cy="461366"/>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2400"/>
              <a:buFont typeface="Helvetica Neue"/>
              <a:buNone/>
              <a:defRPr sz="2400" i="1"/>
            </a:lvl1pPr>
            <a:lvl2pPr marL="914400" lvl="1" indent="-394335" algn="l">
              <a:lnSpc>
                <a:spcPct val="100000"/>
              </a:lnSpc>
              <a:spcBef>
                <a:spcPts val="4200"/>
              </a:spcBef>
              <a:spcAft>
                <a:spcPts val="0"/>
              </a:spcAft>
              <a:buClr>
                <a:srgbClr val="000000"/>
              </a:buClr>
              <a:buSzPts val="2610"/>
              <a:buChar char="•"/>
              <a:defRPr/>
            </a:lvl2pPr>
            <a:lvl3pPr marL="1371600" lvl="2" indent="-394335" algn="l">
              <a:lnSpc>
                <a:spcPct val="100000"/>
              </a:lnSpc>
              <a:spcBef>
                <a:spcPts val="4200"/>
              </a:spcBef>
              <a:spcAft>
                <a:spcPts val="0"/>
              </a:spcAft>
              <a:buClr>
                <a:srgbClr val="000000"/>
              </a:buClr>
              <a:buSzPts val="2610"/>
              <a:buChar char="•"/>
              <a:defRPr/>
            </a:lvl3pPr>
            <a:lvl4pPr marL="1828800" lvl="3" indent="-394335" algn="l">
              <a:lnSpc>
                <a:spcPct val="100000"/>
              </a:lnSpc>
              <a:spcBef>
                <a:spcPts val="4200"/>
              </a:spcBef>
              <a:spcAft>
                <a:spcPts val="0"/>
              </a:spcAft>
              <a:buClr>
                <a:srgbClr val="000000"/>
              </a:buClr>
              <a:buSzPts val="2610"/>
              <a:buChar char="•"/>
              <a:defRPr/>
            </a:lvl4pPr>
            <a:lvl5pPr marL="2286000" lvl="4" indent="-394335" algn="l">
              <a:lnSpc>
                <a:spcPct val="100000"/>
              </a:lnSpc>
              <a:spcBef>
                <a:spcPts val="4200"/>
              </a:spcBef>
              <a:spcAft>
                <a:spcPts val="0"/>
              </a:spcAft>
              <a:buClr>
                <a:srgbClr val="000000"/>
              </a:buClr>
              <a:buSzPts val="2610"/>
              <a:buChar char="•"/>
              <a:defRPr/>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56" name="Google Shape;56;p30"/>
          <p:cNvSpPr txBox="1">
            <a:spLocks noGrp="1"/>
          </p:cNvSpPr>
          <p:nvPr>
            <p:ph type="body" idx="2"/>
          </p:nvPr>
        </p:nvSpPr>
        <p:spPr>
          <a:xfrm>
            <a:off x="1270000" y="4267112"/>
            <a:ext cx="10464800" cy="609776"/>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marL="914400" lvl="1" indent="-394335" algn="l">
              <a:lnSpc>
                <a:spcPct val="100000"/>
              </a:lnSpc>
              <a:spcBef>
                <a:spcPts val="4200"/>
              </a:spcBef>
              <a:spcAft>
                <a:spcPts val="0"/>
              </a:spcAft>
              <a:buClr>
                <a:srgbClr val="000000"/>
              </a:buClr>
              <a:buSzPts val="2610"/>
              <a:buChar char="•"/>
              <a:defRPr/>
            </a:lvl2pPr>
            <a:lvl3pPr marL="1371600" lvl="2" indent="-394335" algn="l">
              <a:lnSpc>
                <a:spcPct val="100000"/>
              </a:lnSpc>
              <a:spcBef>
                <a:spcPts val="4200"/>
              </a:spcBef>
              <a:spcAft>
                <a:spcPts val="0"/>
              </a:spcAft>
              <a:buClr>
                <a:srgbClr val="000000"/>
              </a:buClr>
              <a:buSzPts val="2610"/>
              <a:buChar char="•"/>
              <a:defRPr/>
            </a:lvl3pPr>
            <a:lvl4pPr marL="1828800" lvl="3" indent="-394335" algn="l">
              <a:lnSpc>
                <a:spcPct val="100000"/>
              </a:lnSpc>
              <a:spcBef>
                <a:spcPts val="4200"/>
              </a:spcBef>
              <a:spcAft>
                <a:spcPts val="0"/>
              </a:spcAft>
              <a:buClr>
                <a:srgbClr val="000000"/>
              </a:buClr>
              <a:buSzPts val="2610"/>
              <a:buChar char="•"/>
              <a:defRPr/>
            </a:lvl4pPr>
            <a:lvl5pPr marL="2286000" lvl="4" indent="-394335" algn="l">
              <a:lnSpc>
                <a:spcPct val="100000"/>
              </a:lnSpc>
              <a:spcBef>
                <a:spcPts val="4200"/>
              </a:spcBef>
              <a:spcAft>
                <a:spcPts val="0"/>
              </a:spcAft>
              <a:buClr>
                <a:srgbClr val="000000"/>
              </a:buClr>
              <a:buSzPts val="2610"/>
              <a:buChar char="•"/>
              <a:defRPr/>
            </a:lvl5pPr>
            <a:lvl6pPr marL="2743200" lvl="5" indent="-394335" algn="l">
              <a:lnSpc>
                <a:spcPct val="100000"/>
              </a:lnSpc>
              <a:spcBef>
                <a:spcPts val="4200"/>
              </a:spcBef>
              <a:spcAft>
                <a:spcPts val="0"/>
              </a:spcAft>
              <a:buClr>
                <a:srgbClr val="000000"/>
              </a:buClr>
              <a:buSzPts val="2610"/>
              <a:buChar char="•"/>
              <a:defRPr/>
            </a:lvl6pPr>
            <a:lvl7pPr marL="3200400" lvl="6" indent="-394335" algn="l">
              <a:lnSpc>
                <a:spcPct val="100000"/>
              </a:lnSpc>
              <a:spcBef>
                <a:spcPts val="4200"/>
              </a:spcBef>
              <a:spcAft>
                <a:spcPts val="0"/>
              </a:spcAft>
              <a:buClr>
                <a:srgbClr val="000000"/>
              </a:buClr>
              <a:buSzPts val="2610"/>
              <a:buChar char="•"/>
              <a:defRPr/>
            </a:lvl7pPr>
            <a:lvl8pPr marL="3657600" lvl="7" indent="-394334" algn="l">
              <a:lnSpc>
                <a:spcPct val="100000"/>
              </a:lnSpc>
              <a:spcBef>
                <a:spcPts val="4200"/>
              </a:spcBef>
              <a:spcAft>
                <a:spcPts val="0"/>
              </a:spcAft>
              <a:buClr>
                <a:srgbClr val="000000"/>
              </a:buClr>
              <a:buSzPts val="2610"/>
              <a:buChar char="•"/>
              <a:defRPr/>
            </a:lvl8pPr>
            <a:lvl9pPr marL="4114800" lvl="8" indent="-394334" algn="l">
              <a:lnSpc>
                <a:spcPct val="100000"/>
              </a:lnSpc>
              <a:spcBef>
                <a:spcPts val="4200"/>
              </a:spcBef>
              <a:spcAft>
                <a:spcPts val="0"/>
              </a:spcAft>
              <a:buClr>
                <a:srgbClr val="000000"/>
              </a:buClr>
              <a:buSzPts val="2610"/>
              <a:buChar char="•"/>
              <a:defRPr/>
            </a:lvl9pPr>
          </a:lstStyle>
          <a:p>
            <a:endParaRPr/>
          </a:p>
        </p:txBody>
      </p:sp>
      <p:sp>
        <p:nvSpPr>
          <p:cNvPr id="57" name="Google Shape;57;p30"/>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g">
  <p:cSld name="Leeg">
    <p:spTree>
      <p:nvGrpSpPr>
        <p:cNvPr id="1" name="Shape 58"/>
        <p:cNvGrpSpPr/>
        <p:nvPr/>
      </p:nvGrpSpPr>
      <p:grpSpPr>
        <a:xfrm>
          <a:off x="0" y="0"/>
          <a:ext cx="0" cy="0"/>
          <a:chOff x="0" y="0"/>
          <a:chExt cx="0" cy="0"/>
        </a:xfrm>
      </p:grpSpPr>
      <p:sp>
        <p:nvSpPr>
          <p:cNvPr id="59" name="Google Shape;59;p31"/>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6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1F177-A061-444D-9E21-27E4BB5292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C4772A7-AB2C-C948-A0DE-B0C3009A081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985607-9A9B-7345-8D87-3D456C33A3DF}"/>
              </a:ext>
            </a:extLst>
          </p:cNvPr>
          <p:cNvSpPr>
            <a:spLocks noGrp="1"/>
          </p:cNvSpPr>
          <p:nvPr>
            <p:ph type="dt" sz="half" idx="10"/>
          </p:nvPr>
        </p:nvSpPr>
        <p:spPr/>
        <p:txBody>
          <a:bodyPr/>
          <a:lstStyle/>
          <a:p>
            <a:fld id="{A75BBA1C-70BB-4A42-B484-4E3E5639FBEF}" type="datetimeFigureOut">
              <a:rPr lang="nl-NL" smtClean="0"/>
              <a:t>21-10-2024</a:t>
            </a:fld>
            <a:endParaRPr lang="nl-NL"/>
          </a:p>
        </p:txBody>
      </p:sp>
      <p:sp>
        <p:nvSpPr>
          <p:cNvPr id="5" name="Tijdelijke aanduiding voor voettekst 4">
            <a:extLst>
              <a:ext uri="{FF2B5EF4-FFF2-40B4-BE49-F238E27FC236}">
                <a16:creationId xmlns:a16="http://schemas.microsoft.com/office/drawing/2014/main" id="{1D563411-1914-6E40-8A4B-6E8F887A1D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B8252C-F699-1F4E-B031-1BDDDDD4FE11}"/>
              </a:ext>
            </a:extLst>
          </p:cNvPr>
          <p:cNvSpPr>
            <a:spLocks noGrp="1"/>
          </p:cNvSpPr>
          <p:nvPr>
            <p:ph type="sldNum" sz="quarter" idx="12"/>
          </p:nvPr>
        </p:nvSpPr>
        <p:spPr>
          <a:xfrm>
            <a:off x="6328884" y="9296400"/>
            <a:ext cx="340259" cy="595035"/>
          </a:xfrm>
        </p:spPr>
        <p:txBody>
          <a:bodyPr/>
          <a:lstStyle/>
          <a:p>
            <a:fld id="{8C5AA9F5-5BFB-C344-B1D9-9160957A476C}" type="slidenum">
              <a:rPr lang="nl-NL" smtClean="0"/>
              <a:t>‹nr.›</a:t>
            </a:fld>
            <a:endParaRPr lang="nl-NL"/>
          </a:p>
        </p:txBody>
      </p:sp>
    </p:spTree>
    <p:extLst>
      <p:ext uri="{BB962C8B-B14F-4D97-AF65-F5344CB8AC3E}">
        <p14:creationId xmlns:p14="http://schemas.microsoft.com/office/powerpoint/2010/main" val="27154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9"/>
          <p:cNvSpPr/>
          <p:nvPr/>
        </p:nvSpPr>
        <p:spPr>
          <a:xfrm>
            <a:off x="28447" y="61162"/>
            <a:ext cx="3448010" cy="1130301"/>
          </a:xfrm>
          <a:prstGeom prst="rect">
            <a:avLst/>
          </a:prstGeom>
          <a:gradFill>
            <a:gsLst>
              <a:gs pos="0">
                <a:srgbClr val="E07124"/>
              </a:gs>
              <a:gs pos="100000">
                <a:srgbClr val="FFE01D"/>
              </a:gs>
            </a:gsLst>
            <a:lin ang="54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7" name="Google Shape;7;p19"/>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pic>
        <p:nvPicPr>
          <p:cNvPr id="8" name="Google Shape;8;p19" descr="Afbeelding"/>
          <p:cNvPicPr preferRelativeResize="0"/>
          <p:nvPr/>
        </p:nvPicPr>
        <p:blipFill rotWithShape="1">
          <a:blip r:embed="rId12">
            <a:alphaModFix/>
          </a:blip>
          <a:srcRect/>
          <a:stretch/>
        </p:blipFill>
        <p:spPr>
          <a:xfrm>
            <a:off x="0" y="31234"/>
            <a:ext cx="2957404" cy="1216675"/>
          </a:xfrm>
          <a:prstGeom prst="rect">
            <a:avLst/>
          </a:prstGeom>
          <a:noFill/>
          <a:ln>
            <a:noFill/>
          </a:ln>
        </p:spPr>
      </p:pic>
      <p:sp>
        <p:nvSpPr>
          <p:cNvPr id="9" name="Google Shape;9;p19"/>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normAutofit/>
          </a:bodyPr>
          <a:lstStyle>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10" name="Google Shape;10;p19"/>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9866E-3056-934C-BD68-EDBB1F106B11}"/>
              </a:ext>
            </a:extLst>
          </p:cNvPr>
          <p:cNvSpPr>
            <a:spLocks noGrp="1"/>
          </p:cNvSpPr>
          <p:nvPr>
            <p:ph type="ctrTitle"/>
          </p:nvPr>
        </p:nvSpPr>
        <p:spPr>
          <a:xfrm>
            <a:off x="1270000" y="3145882"/>
            <a:ext cx="10464800" cy="3302000"/>
          </a:xfrm>
        </p:spPr>
        <p:txBody>
          <a:bodyPr>
            <a:noAutofit/>
          </a:bodyPr>
          <a:lstStyle/>
          <a:p>
            <a:r>
              <a:rPr lang="nl-NL" sz="6600" dirty="0"/>
              <a:t>Sportgeneeskunde en de </a:t>
            </a:r>
            <a:r>
              <a:rPr lang="nl-NL" sz="6600" dirty="0" err="1"/>
              <a:t>spiro</a:t>
            </a:r>
            <a:r>
              <a:rPr lang="nl-NL" sz="6600" dirty="0"/>
              <a:t>-ergometrie: wat kunnen we er als (huis)arts mee?</a:t>
            </a:r>
          </a:p>
        </p:txBody>
      </p:sp>
      <p:sp>
        <p:nvSpPr>
          <p:cNvPr id="3" name="Ondertitel 2">
            <a:extLst>
              <a:ext uri="{FF2B5EF4-FFF2-40B4-BE49-F238E27FC236}">
                <a16:creationId xmlns:a16="http://schemas.microsoft.com/office/drawing/2014/main" id="{7EE0F463-75F4-B640-8E43-7258546C90A2}"/>
              </a:ext>
            </a:extLst>
          </p:cNvPr>
          <p:cNvSpPr>
            <a:spLocks noGrp="1"/>
          </p:cNvSpPr>
          <p:nvPr>
            <p:ph type="subTitle" idx="1"/>
          </p:nvPr>
        </p:nvSpPr>
        <p:spPr>
          <a:xfrm>
            <a:off x="1625600" y="6770904"/>
            <a:ext cx="9753600" cy="2275839"/>
          </a:xfrm>
        </p:spPr>
        <p:txBody>
          <a:bodyPr>
            <a:normAutofit lnSpcReduction="10000"/>
          </a:bodyPr>
          <a:lstStyle/>
          <a:p>
            <a:r>
              <a:rPr lang="nl-NL" dirty="0"/>
              <a:t>17 oktober 2024</a:t>
            </a:r>
          </a:p>
          <a:p>
            <a:endParaRPr lang="nl-NL" dirty="0"/>
          </a:p>
          <a:p>
            <a:r>
              <a:rPr lang="nl-NL" dirty="0"/>
              <a:t>Britt Valk</a:t>
            </a:r>
          </a:p>
          <a:p>
            <a:r>
              <a:rPr lang="nl-NL" dirty="0"/>
              <a:t>Sportarts SMC Alkmaar</a:t>
            </a:r>
          </a:p>
        </p:txBody>
      </p:sp>
    </p:spTree>
    <p:extLst>
      <p:ext uri="{BB962C8B-B14F-4D97-AF65-F5344CB8AC3E}">
        <p14:creationId xmlns:p14="http://schemas.microsoft.com/office/powerpoint/2010/main" val="22342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716E3-FC29-A741-B4E7-F368BCA37EB4}"/>
              </a:ext>
            </a:extLst>
          </p:cNvPr>
          <p:cNvSpPr>
            <a:spLocks noGrp="1"/>
          </p:cNvSpPr>
          <p:nvPr>
            <p:ph type="title"/>
          </p:nvPr>
        </p:nvSpPr>
        <p:spPr>
          <a:xfrm>
            <a:off x="952500" y="610704"/>
            <a:ext cx="11099800" cy="2159000"/>
          </a:xfrm>
        </p:spPr>
        <p:txBody>
          <a:bodyPr/>
          <a:lstStyle/>
          <a:p>
            <a:r>
              <a:rPr lang="nl-NL" dirty="0"/>
              <a:t>Wat is ‘conditie’?</a:t>
            </a:r>
          </a:p>
        </p:txBody>
      </p:sp>
      <p:sp>
        <p:nvSpPr>
          <p:cNvPr id="3" name="Tijdelijke aanduiding voor inhoud 2">
            <a:extLst>
              <a:ext uri="{FF2B5EF4-FFF2-40B4-BE49-F238E27FC236}">
                <a16:creationId xmlns:a16="http://schemas.microsoft.com/office/drawing/2014/main" id="{5C886A8B-C54F-EA4D-B7E2-DFAD3CA5850A}"/>
              </a:ext>
            </a:extLst>
          </p:cNvPr>
          <p:cNvSpPr>
            <a:spLocks noGrp="1"/>
          </p:cNvSpPr>
          <p:nvPr>
            <p:ph idx="1"/>
          </p:nvPr>
        </p:nvSpPr>
        <p:spPr>
          <a:xfrm>
            <a:off x="952500" y="2769704"/>
            <a:ext cx="11099800" cy="6286500"/>
          </a:xfrm>
        </p:spPr>
        <p:txBody>
          <a:bodyPr>
            <a:normAutofit/>
          </a:bodyPr>
          <a:lstStyle/>
          <a:p>
            <a:pPr>
              <a:spcBef>
                <a:spcPts val="0"/>
              </a:spcBef>
            </a:pPr>
            <a:r>
              <a:rPr lang="nl-NL" dirty="0"/>
              <a:t>VO2max</a:t>
            </a:r>
          </a:p>
          <a:p>
            <a:pPr marL="0" indent="0">
              <a:spcBef>
                <a:spcPts val="0"/>
              </a:spcBef>
              <a:buNone/>
            </a:pPr>
            <a:r>
              <a:rPr lang="nl-NL" dirty="0"/>
              <a:t>    - </a:t>
            </a:r>
            <a:r>
              <a:rPr lang="nl-NL" sz="2987" dirty="0"/>
              <a:t>VO2 = SV x HF (A-V)O2  (wet van </a:t>
            </a:r>
            <a:r>
              <a:rPr lang="nl-NL" sz="2987" dirty="0" err="1"/>
              <a:t>Fick</a:t>
            </a:r>
            <a:r>
              <a:rPr lang="nl-NL" sz="2987" dirty="0"/>
              <a:t>, 1870).  </a:t>
            </a:r>
          </a:p>
          <a:p>
            <a:pPr marL="0" indent="0">
              <a:spcBef>
                <a:spcPts val="0"/>
              </a:spcBef>
              <a:buNone/>
            </a:pPr>
            <a:endParaRPr lang="nl-NL" sz="2987" dirty="0"/>
          </a:p>
          <a:p>
            <a:pPr marL="0" indent="0">
              <a:spcBef>
                <a:spcPts val="0"/>
              </a:spcBef>
              <a:buNone/>
            </a:pPr>
            <a:r>
              <a:rPr lang="nl-NL" sz="2987" dirty="0"/>
              <a:t>Maximale volume zuurstofgas dat het menselijk lichaam per </a:t>
            </a:r>
          </a:p>
          <a:p>
            <a:pPr marL="0" indent="0">
              <a:spcBef>
                <a:spcPts val="0"/>
              </a:spcBef>
              <a:buNone/>
            </a:pPr>
            <a:r>
              <a:rPr lang="nl-NL" sz="2987" dirty="0"/>
              <a:t>tijdseenheid kan transporteren en </a:t>
            </a:r>
            <a:r>
              <a:rPr lang="nl-NL" sz="2987" dirty="0" err="1"/>
              <a:t>metaboliseren</a:t>
            </a:r>
            <a:r>
              <a:rPr lang="nl-NL" sz="2987" dirty="0"/>
              <a:t> bij lichamelijke inspanning (op zeeniveau).</a:t>
            </a:r>
          </a:p>
          <a:p>
            <a:pPr marL="0" indent="0">
              <a:spcBef>
                <a:spcPts val="0"/>
              </a:spcBef>
              <a:buNone/>
            </a:pPr>
            <a:endParaRPr lang="nl-NL" sz="2987" dirty="0"/>
          </a:p>
          <a:p>
            <a:pPr marL="0" indent="0">
              <a:spcBef>
                <a:spcPts val="0"/>
              </a:spcBef>
              <a:buNone/>
            </a:pPr>
            <a:r>
              <a:rPr lang="nl-NL" sz="2987" dirty="0"/>
              <a:t>Gouden standaard voor inspanningstolerantie en cardiorespiratoire fitheid.</a:t>
            </a:r>
          </a:p>
          <a:p>
            <a:pPr marL="0" indent="0">
              <a:spcBef>
                <a:spcPts val="0"/>
              </a:spcBef>
              <a:buNone/>
            </a:pPr>
            <a:endParaRPr lang="nl-NL" dirty="0"/>
          </a:p>
          <a:p>
            <a:pPr>
              <a:spcBef>
                <a:spcPts val="0"/>
              </a:spcBef>
            </a:pPr>
            <a:r>
              <a:rPr lang="nl-NL" dirty="0"/>
              <a:t>Erfelijk bepaald voor 50%</a:t>
            </a:r>
          </a:p>
          <a:p>
            <a:pPr>
              <a:spcBef>
                <a:spcPts val="0"/>
              </a:spcBef>
            </a:pPr>
            <a:r>
              <a:rPr lang="nl-NL" dirty="0"/>
              <a:t>Vrouw gem. 15-30% lager</a:t>
            </a:r>
          </a:p>
          <a:p>
            <a:pPr>
              <a:spcBef>
                <a:spcPts val="0"/>
              </a:spcBef>
            </a:pPr>
            <a:r>
              <a:rPr lang="nl-NL" dirty="0"/>
              <a:t>1% afname/jaar vanaf 25</a:t>
            </a:r>
            <a:r>
              <a:rPr lang="nl-NL" baseline="30000" dirty="0"/>
              <a:t>e</a:t>
            </a:r>
            <a:r>
              <a:rPr lang="nl-NL" dirty="0"/>
              <a:t> !</a:t>
            </a:r>
          </a:p>
          <a:p>
            <a:endParaRPr lang="nl-NL" dirty="0"/>
          </a:p>
        </p:txBody>
      </p:sp>
    </p:spTree>
    <p:extLst>
      <p:ext uri="{BB962C8B-B14F-4D97-AF65-F5344CB8AC3E}">
        <p14:creationId xmlns:p14="http://schemas.microsoft.com/office/powerpoint/2010/main" val="95446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8ACB8-2F3A-4741-A599-BDB9FC595E50}"/>
              </a:ext>
            </a:extLst>
          </p:cNvPr>
          <p:cNvSpPr>
            <a:spLocks noGrp="1"/>
          </p:cNvSpPr>
          <p:nvPr>
            <p:ph type="title"/>
          </p:nvPr>
        </p:nvSpPr>
        <p:spPr>
          <a:xfrm>
            <a:off x="952500" y="617882"/>
            <a:ext cx="11099800" cy="2159000"/>
          </a:xfrm>
        </p:spPr>
        <p:txBody>
          <a:bodyPr/>
          <a:lstStyle/>
          <a:p>
            <a:r>
              <a:rPr lang="nl-NL" dirty="0"/>
              <a:t>Aerobe drempel</a:t>
            </a:r>
          </a:p>
        </p:txBody>
      </p:sp>
      <p:sp>
        <p:nvSpPr>
          <p:cNvPr id="3" name="Tijdelijke aanduiding voor inhoud 2">
            <a:extLst>
              <a:ext uri="{FF2B5EF4-FFF2-40B4-BE49-F238E27FC236}">
                <a16:creationId xmlns:a16="http://schemas.microsoft.com/office/drawing/2014/main" id="{46B029C4-B13D-604C-9524-B101AAE9882E}"/>
              </a:ext>
            </a:extLst>
          </p:cNvPr>
          <p:cNvSpPr>
            <a:spLocks noGrp="1"/>
          </p:cNvSpPr>
          <p:nvPr>
            <p:ph idx="1"/>
          </p:nvPr>
        </p:nvSpPr>
        <p:spPr>
          <a:xfrm>
            <a:off x="952500" y="2849218"/>
            <a:ext cx="11099800" cy="6286500"/>
          </a:xfrm>
        </p:spPr>
        <p:txBody>
          <a:bodyPr>
            <a:normAutofit lnSpcReduction="10000"/>
          </a:bodyPr>
          <a:lstStyle/>
          <a:p>
            <a:pPr>
              <a:spcBef>
                <a:spcPts val="0"/>
              </a:spcBef>
            </a:pPr>
            <a:r>
              <a:rPr lang="nl-NL" dirty="0"/>
              <a:t>Onder deze drempel wordt inspanning meerdere uren volgehouden </a:t>
            </a:r>
          </a:p>
          <a:p>
            <a:pPr>
              <a:spcBef>
                <a:spcPts val="0"/>
              </a:spcBef>
            </a:pPr>
            <a:endParaRPr lang="nl-NL" dirty="0"/>
          </a:p>
          <a:p>
            <a:pPr>
              <a:spcBef>
                <a:spcPts val="0"/>
              </a:spcBef>
            </a:pPr>
            <a:r>
              <a:rPr lang="nl-NL" dirty="0"/>
              <a:t>Lineaire stijging VO2, VCO2 en ventilatie tot deze drempel</a:t>
            </a:r>
          </a:p>
          <a:p>
            <a:pPr>
              <a:spcBef>
                <a:spcPts val="0"/>
              </a:spcBef>
            </a:pPr>
            <a:endParaRPr lang="nl-NL" dirty="0"/>
          </a:p>
          <a:p>
            <a:pPr>
              <a:spcBef>
                <a:spcPts val="0"/>
              </a:spcBef>
            </a:pPr>
            <a:r>
              <a:rPr lang="nl-NL" dirty="0"/>
              <a:t> Na de aerobe drempel stijgt CO2-afgifte sneller dan O2-opname</a:t>
            </a:r>
          </a:p>
          <a:p>
            <a:pPr>
              <a:spcBef>
                <a:spcPts val="0"/>
              </a:spcBef>
            </a:pPr>
            <a:endParaRPr lang="nl-NL" dirty="0"/>
          </a:p>
          <a:p>
            <a:pPr>
              <a:spcBef>
                <a:spcPts val="0"/>
              </a:spcBef>
            </a:pPr>
            <a:r>
              <a:rPr lang="nl-NL" dirty="0"/>
              <a:t> Tot dit punt vooral vetverbranding, weinig koolhydraatverbranding</a:t>
            </a:r>
          </a:p>
          <a:p>
            <a:pPr>
              <a:spcBef>
                <a:spcPts val="0"/>
              </a:spcBef>
            </a:pPr>
            <a:endParaRPr lang="nl-NL" dirty="0"/>
          </a:p>
          <a:p>
            <a:pPr>
              <a:spcBef>
                <a:spcPts val="0"/>
              </a:spcBef>
            </a:pPr>
            <a:r>
              <a:rPr lang="nl-NL" dirty="0"/>
              <a:t>‘duurvermogen’</a:t>
            </a:r>
          </a:p>
          <a:p>
            <a:endParaRPr lang="nl-NL" dirty="0"/>
          </a:p>
        </p:txBody>
      </p:sp>
    </p:spTree>
    <p:extLst>
      <p:ext uri="{BB962C8B-B14F-4D97-AF65-F5344CB8AC3E}">
        <p14:creationId xmlns:p14="http://schemas.microsoft.com/office/powerpoint/2010/main" val="169188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17205-8779-824B-A65B-D6CE9460DD8C}"/>
              </a:ext>
            </a:extLst>
          </p:cNvPr>
          <p:cNvSpPr>
            <a:spLocks noGrp="1"/>
          </p:cNvSpPr>
          <p:nvPr>
            <p:ph type="title"/>
          </p:nvPr>
        </p:nvSpPr>
        <p:spPr>
          <a:xfrm>
            <a:off x="952500" y="492539"/>
            <a:ext cx="11099800" cy="2159000"/>
          </a:xfrm>
        </p:spPr>
        <p:txBody>
          <a:bodyPr/>
          <a:lstStyle/>
          <a:p>
            <a:r>
              <a:rPr lang="nl-NL" dirty="0"/>
              <a:t>Anaerobe drempel</a:t>
            </a:r>
          </a:p>
        </p:txBody>
      </p:sp>
      <p:sp>
        <p:nvSpPr>
          <p:cNvPr id="3" name="Tijdelijke aanduiding voor inhoud 2">
            <a:extLst>
              <a:ext uri="{FF2B5EF4-FFF2-40B4-BE49-F238E27FC236}">
                <a16:creationId xmlns:a16="http://schemas.microsoft.com/office/drawing/2014/main" id="{E95B85F8-2B23-044D-9BD3-64FB8462E13A}"/>
              </a:ext>
            </a:extLst>
          </p:cNvPr>
          <p:cNvSpPr>
            <a:spLocks noGrp="1"/>
          </p:cNvSpPr>
          <p:nvPr>
            <p:ph idx="1"/>
          </p:nvPr>
        </p:nvSpPr>
        <p:spPr>
          <a:xfrm>
            <a:off x="952500" y="3213100"/>
            <a:ext cx="11099800" cy="6286500"/>
          </a:xfrm>
        </p:spPr>
        <p:txBody>
          <a:bodyPr>
            <a:normAutofit/>
          </a:bodyPr>
          <a:lstStyle/>
          <a:p>
            <a:pPr>
              <a:spcBef>
                <a:spcPts val="0"/>
              </a:spcBef>
            </a:pPr>
            <a:r>
              <a:rPr lang="nl-NL" sz="2667" dirty="0"/>
              <a:t>Voor inspanning moeten de spieren worden voorzien van zuurstof, bij zwaardere inspanning wordt er steeds meer verbrandt zonder zuurstof (anaeroob)</a:t>
            </a:r>
          </a:p>
          <a:p>
            <a:pPr>
              <a:spcBef>
                <a:spcPts val="0"/>
              </a:spcBef>
            </a:pPr>
            <a:endParaRPr lang="nl-NL" sz="2667" dirty="0"/>
          </a:p>
          <a:p>
            <a:pPr>
              <a:spcBef>
                <a:spcPts val="0"/>
              </a:spcBef>
            </a:pPr>
            <a:r>
              <a:rPr lang="nl-NL" sz="2667" dirty="0"/>
              <a:t>Hierdoor verzuring van de spieren door melkzuur (lactaat)</a:t>
            </a:r>
          </a:p>
          <a:p>
            <a:pPr>
              <a:spcBef>
                <a:spcPts val="0"/>
              </a:spcBef>
            </a:pPr>
            <a:endParaRPr lang="nl-NL" sz="2667" dirty="0"/>
          </a:p>
          <a:p>
            <a:pPr>
              <a:spcBef>
                <a:spcPts val="0"/>
              </a:spcBef>
            </a:pPr>
            <a:r>
              <a:rPr lang="nl-NL" sz="2667" dirty="0"/>
              <a:t>Anaerobe drempel is het punt waarbij de melkzuurvorming groter wordt dan de afvoer</a:t>
            </a:r>
          </a:p>
          <a:p>
            <a:pPr>
              <a:spcBef>
                <a:spcPts val="0"/>
              </a:spcBef>
            </a:pPr>
            <a:endParaRPr lang="nl-NL" sz="2667" dirty="0"/>
          </a:p>
          <a:p>
            <a:pPr>
              <a:spcBef>
                <a:spcPts val="0"/>
              </a:spcBef>
            </a:pPr>
            <a:r>
              <a:rPr lang="nl-NL" sz="2667" dirty="0"/>
              <a:t>Maximale koolhydraatverbranding</a:t>
            </a:r>
          </a:p>
          <a:p>
            <a:pPr>
              <a:spcBef>
                <a:spcPts val="0"/>
              </a:spcBef>
            </a:pPr>
            <a:endParaRPr lang="nl-NL" sz="2667" dirty="0"/>
          </a:p>
          <a:p>
            <a:pPr>
              <a:spcBef>
                <a:spcPts val="0"/>
              </a:spcBef>
            </a:pPr>
            <a:r>
              <a:rPr lang="nl-NL" sz="2667" dirty="0"/>
              <a:t>% van maximale inspanning</a:t>
            </a:r>
          </a:p>
          <a:p>
            <a:pPr lvl="1">
              <a:spcBef>
                <a:spcPts val="0"/>
              </a:spcBef>
            </a:pPr>
            <a:r>
              <a:rPr lang="nl-NL" sz="2667" dirty="0"/>
              <a:t>Ongetraind: 55 – 75 %</a:t>
            </a:r>
          </a:p>
          <a:p>
            <a:pPr lvl="1">
              <a:spcBef>
                <a:spcPts val="0"/>
              </a:spcBef>
            </a:pPr>
            <a:r>
              <a:rPr lang="nl-NL" sz="2667" dirty="0"/>
              <a:t>Getraind: 75 – 95 %</a:t>
            </a:r>
          </a:p>
          <a:p>
            <a:endParaRPr lang="nl-NL" dirty="0"/>
          </a:p>
          <a:p>
            <a:pPr marL="0" indent="0">
              <a:buNone/>
            </a:pPr>
            <a:endParaRPr lang="nl-NL" dirty="0"/>
          </a:p>
        </p:txBody>
      </p:sp>
    </p:spTree>
    <p:extLst>
      <p:ext uri="{BB962C8B-B14F-4D97-AF65-F5344CB8AC3E}">
        <p14:creationId xmlns:p14="http://schemas.microsoft.com/office/powerpoint/2010/main" val="38039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747" y="1747520"/>
            <a:ext cx="12485462" cy="1219200"/>
          </a:xfrm>
        </p:spPr>
        <p:txBody>
          <a:bodyPr>
            <a:normAutofit fontScale="90000"/>
          </a:bodyPr>
          <a:lstStyle/>
          <a:p>
            <a:r>
              <a:rPr lang="nl-NL" dirty="0"/>
              <a:t>Voordelen </a:t>
            </a:r>
            <a:r>
              <a:rPr lang="nl-NL" dirty="0" err="1"/>
              <a:t>spiro</a:t>
            </a:r>
            <a:r>
              <a:rPr lang="nl-NL" dirty="0"/>
              <a:t>-ergometrie boven X-ECG</a:t>
            </a:r>
          </a:p>
        </p:txBody>
      </p:sp>
      <p:sp>
        <p:nvSpPr>
          <p:cNvPr id="3" name="Tijdelijke aanduiding voor inhoud 2"/>
          <p:cNvSpPr>
            <a:spLocks noGrp="1"/>
          </p:cNvSpPr>
          <p:nvPr>
            <p:ph idx="1"/>
          </p:nvPr>
        </p:nvSpPr>
        <p:spPr>
          <a:xfrm>
            <a:off x="718857" y="3722094"/>
            <a:ext cx="10999893" cy="3942080"/>
          </a:xfrm>
        </p:spPr>
        <p:txBody>
          <a:bodyPr>
            <a:normAutofit fontScale="92500"/>
          </a:bodyPr>
          <a:lstStyle/>
          <a:p>
            <a:pPr marL="365771" indent="-365771">
              <a:spcBef>
                <a:spcPts val="0"/>
              </a:spcBef>
              <a:buFont typeface="Arial"/>
              <a:buChar char="•"/>
            </a:pPr>
            <a:r>
              <a:rPr lang="nl-NL" sz="3600" dirty="0"/>
              <a:t>Meer parameters en vroege detectoren om </a:t>
            </a:r>
            <a:r>
              <a:rPr lang="nl-NL" sz="3600" dirty="0" err="1"/>
              <a:t>ischaemie</a:t>
            </a:r>
            <a:r>
              <a:rPr lang="nl-NL" sz="3600" dirty="0"/>
              <a:t> aan te tonen/uit te sluiten</a:t>
            </a:r>
          </a:p>
          <a:p>
            <a:pPr marL="0" indent="0">
              <a:spcBef>
                <a:spcPts val="0"/>
              </a:spcBef>
              <a:buNone/>
            </a:pPr>
            <a:endParaRPr lang="nl-NL" sz="3600" dirty="0"/>
          </a:p>
          <a:p>
            <a:pPr marL="365771" indent="-365771">
              <a:spcBef>
                <a:spcPts val="0"/>
              </a:spcBef>
              <a:buFont typeface="Arial"/>
              <a:buChar char="•"/>
            </a:pPr>
            <a:r>
              <a:rPr lang="nl-NL" sz="3600" dirty="0"/>
              <a:t>Differentiatie pulmonaal-cardiaal-conditioneel-perifeer</a:t>
            </a:r>
          </a:p>
          <a:p>
            <a:pPr marL="365771" indent="-365771">
              <a:spcBef>
                <a:spcPts val="0"/>
              </a:spcBef>
              <a:buFont typeface="Arial"/>
              <a:buChar char="•"/>
            </a:pPr>
            <a:endParaRPr lang="nl-NL" sz="3600" dirty="0"/>
          </a:p>
          <a:p>
            <a:pPr marL="365771" indent="-365771">
              <a:spcBef>
                <a:spcPts val="0"/>
              </a:spcBef>
              <a:buFont typeface="Arial"/>
              <a:buChar char="•"/>
            </a:pPr>
            <a:r>
              <a:rPr lang="nl-NL" sz="3600" dirty="0"/>
              <a:t>Baseren van trainingsadviezen op basis van de resultaten</a:t>
            </a:r>
          </a:p>
        </p:txBody>
      </p:sp>
    </p:spTree>
    <p:extLst>
      <p:ext uri="{BB962C8B-B14F-4D97-AF65-F5344CB8AC3E}">
        <p14:creationId xmlns:p14="http://schemas.microsoft.com/office/powerpoint/2010/main" val="315522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E98E3-F502-DE40-B759-CFF52981B2FC}"/>
              </a:ext>
            </a:extLst>
          </p:cNvPr>
          <p:cNvSpPr>
            <a:spLocks noGrp="1"/>
          </p:cNvSpPr>
          <p:nvPr>
            <p:ph type="title"/>
          </p:nvPr>
        </p:nvSpPr>
        <p:spPr>
          <a:xfrm>
            <a:off x="952500" y="591931"/>
            <a:ext cx="11099800" cy="2159000"/>
          </a:xfrm>
        </p:spPr>
        <p:txBody>
          <a:bodyPr/>
          <a:lstStyle/>
          <a:p>
            <a:r>
              <a:rPr lang="nl-NL" dirty="0"/>
              <a:t>Casus vermoeidheid</a:t>
            </a:r>
          </a:p>
        </p:txBody>
      </p:sp>
      <p:sp>
        <p:nvSpPr>
          <p:cNvPr id="3" name="Tijdelijke aanduiding voor inhoud 2">
            <a:extLst>
              <a:ext uri="{FF2B5EF4-FFF2-40B4-BE49-F238E27FC236}">
                <a16:creationId xmlns:a16="http://schemas.microsoft.com/office/drawing/2014/main" id="{40810814-F515-C147-8FB1-F5E3ABC85FFE}"/>
              </a:ext>
            </a:extLst>
          </p:cNvPr>
          <p:cNvSpPr>
            <a:spLocks noGrp="1"/>
          </p:cNvSpPr>
          <p:nvPr>
            <p:ph idx="1"/>
          </p:nvPr>
        </p:nvSpPr>
        <p:spPr/>
        <p:txBody>
          <a:bodyPr/>
          <a:lstStyle/>
          <a:p>
            <a:r>
              <a:rPr lang="nl-NL" dirty="0"/>
              <a:t>Mw. O. 36 jaar, komt op uw spreekuur samen met haar vriend. Ze maakt zich wat zorgen over haar snelle vermoeidheid, en dan m.n. tijdens en na het sporten. Vroeger best sportief ingesteld maar nu al een tijd weinig actief</a:t>
            </a:r>
          </a:p>
          <a:p>
            <a:r>
              <a:rPr lang="nl-NL" dirty="0"/>
              <a:t>Vriend geeft aan dat als ze gaan joggen ze al gauw geen woord meer kan uitbrengen….</a:t>
            </a:r>
          </a:p>
          <a:p>
            <a:pPr marL="0" indent="0">
              <a:buNone/>
            </a:pPr>
            <a:endParaRPr lang="nl-NL" dirty="0"/>
          </a:p>
        </p:txBody>
      </p:sp>
    </p:spTree>
    <p:extLst>
      <p:ext uri="{BB962C8B-B14F-4D97-AF65-F5344CB8AC3E}">
        <p14:creationId xmlns:p14="http://schemas.microsoft.com/office/powerpoint/2010/main" val="203128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4785B-74C9-7049-9AAD-19E421DDD676}"/>
              </a:ext>
            </a:extLst>
          </p:cNvPr>
          <p:cNvSpPr>
            <a:spLocks noGrp="1"/>
          </p:cNvSpPr>
          <p:nvPr>
            <p:ph type="title"/>
          </p:nvPr>
        </p:nvSpPr>
        <p:spPr>
          <a:xfrm>
            <a:off x="952500" y="1069009"/>
            <a:ext cx="11099800" cy="2159000"/>
          </a:xfrm>
        </p:spPr>
        <p:txBody>
          <a:bodyPr>
            <a:normAutofit fontScale="90000"/>
          </a:bodyPr>
          <a:lstStyle/>
          <a:p>
            <a:r>
              <a:rPr lang="nl-NL" dirty="0"/>
              <a:t>Casus vermoeidheid - Anamnese</a:t>
            </a:r>
          </a:p>
        </p:txBody>
      </p:sp>
      <p:sp>
        <p:nvSpPr>
          <p:cNvPr id="3" name="Tijdelijke aanduiding voor inhoud 2">
            <a:extLst>
              <a:ext uri="{FF2B5EF4-FFF2-40B4-BE49-F238E27FC236}">
                <a16:creationId xmlns:a16="http://schemas.microsoft.com/office/drawing/2014/main" id="{B6D7961D-5120-9B4C-BE67-80A9B74AD4F7}"/>
              </a:ext>
            </a:extLst>
          </p:cNvPr>
          <p:cNvSpPr>
            <a:spLocks noGrp="1"/>
          </p:cNvSpPr>
          <p:nvPr>
            <p:ph idx="1"/>
          </p:nvPr>
        </p:nvSpPr>
        <p:spPr/>
        <p:txBody>
          <a:bodyPr/>
          <a:lstStyle/>
          <a:p>
            <a:r>
              <a:rPr lang="nl-NL" dirty="0"/>
              <a:t>Ze is vaak moe, ligt veel op de bank.</a:t>
            </a:r>
          </a:p>
          <a:p>
            <a:r>
              <a:rPr lang="nl-NL" dirty="0"/>
              <a:t>U kent haar al lange tijd, als kind had zij bronchiale hyperreactiviteit maar ze gebruikt al jaren geen salbutamol meer.</a:t>
            </a:r>
          </a:p>
          <a:p>
            <a:r>
              <a:rPr lang="nl-NL" dirty="0"/>
              <a:t>Wat wilt u mevrouw vragen?</a:t>
            </a:r>
          </a:p>
          <a:p>
            <a:endParaRPr lang="nl-NL" dirty="0"/>
          </a:p>
        </p:txBody>
      </p:sp>
    </p:spTree>
    <p:extLst>
      <p:ext uri="{BB962C8B-B14F-4D97-AF65-F5344CB8AC3E}">
        <p14:creationId xmlns:p14="http://schemas.microsoft.com/office/powerpoint/2010/main" val="38913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60534-3CA2-6A4D-B83B-54054CA7B9E2}"/>
              </a:ext>
            </a:extLst>
          </p:cNvPr>
          <p:cNvSpPr>
            <a:spLocks noGrp="1"/>
          </p:cNvSpPr>
          <p:nvPr>
            <p:ph type="title"/>
          </p:nvPr>
        </p:nvSpPr>
        <p:spPr>
          <a:xfrm>
            <a:off x="952500" y="1029253"/>
            <a:ext cx="11099800" cy="2159000"/>
          </a:xfrm>
        </p:spPr>
        <p:txBody>
          <a:bodyPr>
            <a:normAutofit fontScale="90000"/>
          </a:bodyPr>
          <a:lstStyle/>
          <a:p>
            <a:r>
              <a:rPr lang="nl-NL" dirty="0"/>
              <a:t>Casus vermoeidheid - Anamnese</a:t>
            </a:r>
          </a:p>
        </p:txBody>
      </p:sp>
      <p:sp>
        <p:nvSpPr>
          <p:cNvPr id="3" name="Tijdelijke aanduiding voor inhoud 2">
            <a:extLst>
              <a:ext uri="{FF2B5EF4-FFF2-40B4-BE49-F238E27FC236}">
                <a16:creationId xmlns:a16="http://schemas.microsoft.com/office/drawing/2014/main" id="{3BA47564-DC65-0C48-8AD0-E4D6CA778E71}"/>
              </a:ext>
            </a:extLst>
          </p:cNvPr>
          <p:cNvSpPr>
            <a:spLocks noGrp="1"/>
          </p:cNvSpPr>
          <p:nvPr>
            <p:ph idx="1"/>
          </p:nvPr>
        </p:nvSpPr>
        <p:spPr>
          <a:xfrm>
            <a:off x="952500" y="3467100"/>
            <a:ext cx="11099800" cy="6286500"/>
          </a:xfrm>
        </p:spPr>
        <p:txBody>
          <a:bodyPr/>
          <a:lstStyle/>
          <a:p>
            <a:r>
              <a:rPr lang="nl-NL" dirty="0" err="1"/>
              <a:t>Mw</a:t>
            </a:r>
            <a:r>
              <a:rPr lang="nl-NL" dirty="0"/>
              <a:t> voelt zich dagelijks vermoeid, behalve de dyspnoe bij inspanning zijn er geen andere klachten.</a:t>
            </a:r>
          </a:p>
          <a:p>
            <a:r>
              <a:rPr lang="nl-NL" dirty="0"/>
              <a:t>Zij is wel bezorgd voor een onderliggende aandoening</a:t>
            </a:r>
          </a:p>
          <a:p>
            <a:r>
              <a:rPr lang="nl-NL" dirty="0"/>
              <a:t>Het stemt haar wel iets somber </a:t>
            </a:r>
          </a:p>
          <a:p>
            <a:r>
              <a:rPr lang="nl-NL" dirty="0"/>
              <a:t>Zij werkt nog wel maar heeft andere activiteiten geleidelijk op een laag pitje gezet	</a:t>
            </a:r>
          </a:p>
          <a:p>
            <a:r>
              <a:rPr lang="nl-NL" dirty="0"/>
              <a:t>Hierdoor nemen haar sociale contacten wel af</a:t>
            </a:r>
          </a:p>
          <a:p>
            <a:endParaRPr lang="nl-NL" dirty="0"/>
          </a:p>
        </p:txBody>
      </p:sp>
    </p:spTree>
    <p:extLst>
      <p:ext uri="{BB962C8B-B14F-4D97-AF65-F5344CB8AC3E}">
        <p14:creationId xmlns:p14="http://schemas.microsoft.com/office/powerpoint/2010/main" val="106498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FBCA7-36B7-234A-9756-F3D7EBE232B9}"/>
              </a:ext>
            </a:extLst>
          </p:cNvPr>
          <p:cNvSpPr>
            <a:spLocks noGrp="1"/>
          </p:cNvSpPr>
          <p:nvPr>
            <p:ph type="title"/>
          </p:nvPr>
        </p:nvSpPr>
        <p:spPr>
          <a:xfrm>
            <a:off x="952500" y="691322"/>
            <a:ext cx="11099800" cy="2159000"/>
          </a:xfrm>
        </p:spPr>
        <p:txBody>
          <a:bodyPr/>
          <a:lstStyle/>
          <a:p>
            <a:r>
              <a:rPr lang="nl-NL" dirty="0"/>
              <a:t>Casus vermoeidheid </a:t>
            </a:r>
          </a:p>
        </p:txBody>
      </p:sp>
      <p:sp>
        <p:nvSpPr>
          <p:cNvPr id="3" name="Tijdelijke aanduiding voor inhoud 2">
            <a:extLst>
              <a:ext uri="{FF2B5EF4-FFF2-40B4-BE49-F238E27FC236}">
                <a16:creationId xmlns:a16="http://schemas.microsoft.com/office/drawing/2014/main" id="{3ADD8392-CA36-F34F-A7BD-8FAE59736D41}"/>
              </a:ext>
            </a:extLst>
          </p:cNvPr>
          <p:cNvSpPr>
            <a:spLocks noGrp="1"/>
          </p:cNvSpPr>
          <p:nvPr>
            <p:ph idx="1"/>
          </p:nvPr>
        </p:nvSpPr>
        <p:spPr>
          <a:xfrm>
            <a:off x="952500" y="1770822"/>
            <a:ext cx="11099800" cy="6286500"/>
          </a:xfrm>
        </p:spPr>
        <p:txBody>
          <a:bodyPr/>
          <a:lstStyle/>
          <a:p>
            <a:pPr indent="-457200"/>
            <a:r>
              <a:rPr lang="nl-NL" dirty="0"/>
              <a:t>Wat is uw volgende stap?</a:t>
            </a:r>
          </a:p>
          <a:p>
            <a:r>
              <a:rPr lang="nl-NL" dirty="0"/>
              <a:t>Welke aanvullende onderzoeken zou u verrichten?</a:t>
            </a:r>
          </a:p>
        </p:txBody>
      </p:sp>
    </p:spTree>
    <p:extLst>
      <p:ext uri="{BB962C8B-B14F-4D97-AF65-F5344CB8AC3E}">
        <p14:creationId xmlns:p14="http://schemas.microsoft.com/office/powerpoint/2010/main" val="182149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DC336-C22C-C240-9029-87964ED334B7}"/>
              </a:ext>
            </a:extLst>
          </p:cNvPr>
          <p:cNvSpPr>
            <a:spLocks noGrp="1"/>
          </p:cNvSpPr>
          <p:nvPr>
            <p:ph type="title"/>
          </p:nvPr>
        </p:nvSpPr>
        <p:spPr>
          <a:xfrm>
            <a:off x="952500" y="1029804"/>
            <a:ext cx="11099800" cy="2159000"/>
          </a:xfrm>
        </p:spPr>
        <p:txBody>
          <a:bodyPr>
            <a:normAutofit fontScale="90000"/>
          </a:bodyPr>
          <a:lstStyle/>
          <a:p>
            <a:r>
              <a:rPr lang="nl-NL" dirty="0"/>
              <a:t>Casus vermoeidheid – aanvullend onderzoek</a:t>
            </a:r>
          </a:p>
        </p:txBody>
      </p:sp>
      <p:sp>
        <p:nvSpPr>
          <p:cNvPr id="3" name="Tijdelijke aanduiding voor inhoud 2">
            <a:extLst>
              <a:ext uri="{FF2B5EF4-FFF2-40B4-BE49-F238E27FC236}">
                <a16:creationId xmlns:a16="http://schemas.microsoft.com/office/drawing/2014/main" id="{FD3B61CC-3CAD-6D4E-A943-65BB2326D845}"/>
              </a:ext>
            </a:extLst>
          </p:cNvPr>
          <p:cNvSpPr>
            <a:spLocks noGrp="1"/>
          </p:cNvSpPr>
          <p:nvPr>
            <p:ph idx="1"/>
          </p:nvPr>
        </p:nvSpPr>
        <p:spPr>
          <a:xfrm>
            <a:off x="952500" y="3161196"/>
            <a:ext cx="11099800" cy="6286500"/>
          </a:xfrm>
        </p:spPr>
        <p:txBody>
          <a:bodyPr>
            <a:normAutofit/>
          </a:bodyPr>
          <a:lstStyle/>
          <a:p>
            <a:r>
              <a:rPr lang="nl-NL" dirty="0"/>
              <a:t>Laboratoriumonderzoek is niet afwijkend en een spirometrie laat geen aanwijzingen zien voor hyperreactiviteit, wel is er een hele milde restrictie (maar het onderzoek is niet voldoende reproduceerbaar)</a:t>
            </a:r>
          </a:p>
          <a:p>
            <a:r>
              <a:rPr lang="nl-NL" dirty="0"/>
              <a:t>Omdat dit nu al ruim een half jaar speelt stelt u de diagnose chronisch vermoeidheidssyndroom</a:t>
            </a:r>
          </a:p>
          <a:p>
            <a:r>
              <a:rPr lang="nl-NL" dirty="0"/>
              <a:t>Verwijzing naar de sportarts wordt besproken</a:t>
            </a:r>
          </a:p>
          <a:p>
            <a:endParaRPr lang="nl-NL" dirty="0"/>
          </a:p>
        </p:txBody>
      </p:sp>
    </p:spTree>
    <p:extLst>
      <p:ext uri="{BB962C8B-B14F-4D97-AF65-F5344CB8AC3E}">
        <p14:creationId xmlns:p14="http://schemas.microsoft.com/office/powerpoint/2010/main" val="1078388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338AA-96F7-7F49-BFB9-7C2DC0005280}"/>
              </a:ext>
            </a:extLst>
          </p:cNvPr>
          <p:cNvSpPr>
            <a:spLocks noGrp="1"/>
          </p:cNvSpPr>
          <p:nvPr>
            <p:ph type="title"/>
          </p:nvPr>
        </p:nvSpPr>
        <p:spPr>
          <a:xfrm>
            <a:off x="952500" y="463826"/>
            <a:ext cx="11099800" cy="2159000"/>
          </a:xfrm>
        </p:spPr>
        <p:txBody>
          <a:bodyPr>
            <a:normAutofit fontScale="90000"/>
          </a:bodyPr>
          <a:lstStyle/>
          <a:p>
            <a:r>
              <a:rPr lang="nl-NL" dirty="0"/>
              <a:t>Chronische vermoeidheid</a:t>
            </a:r>
          </a:p>
        </p:txBody>
      </p:sp>
      <p:sp>
        <p:nvSpPr>
          <p:cNvPr id="3" name="Tijdelijke aanduiding voor inhoud 2">
            <a:extLst>
              <a:ext uri="{FF2B5EF4-FFF2-40B4-BE49-F238E27FC236}">
                <a16:creationId xmlns:a16="http://schemas.microsoft.com/office/drawing/2014/main" id="{54F198CA-39D1-4949-B31E-500F7ACACE5C}"/>
              </a:ext>
            </a:extLst>
          </p:cNvPr>
          <p:cNvSpPr>
            <a:spLocks noGrp="1"/>
          </p:cNvSpPr>
          <p:nvPr>
            <p:ph idx="1"/>
          </p:nvPr>
        </p:nvSpPr>
        <p:spPr/>
        <p:txBody>
          <a:bodyPr/>
          <a:lstStyle/>
          <a:p>
            <a:r>
              <a:rPr lang="nl-NL" dirty="0"/>
              <a:t>Sportartsen stellen de diagnose CVS niet zelf</a:t>
            </a:r>
          </a:p>
          <a:p>
            <a:r>
              <a:rPr lang="nl-NL" dirty="0"/>
              <a:t>Huisarts (of internist) stelt diagnose</a:t>
            </a:r>
          </a:p>
          <a:p>
            <a:r>
              <a:rPr lang="nl-NL" dirty="0"/>
              <a:t>Sportarts kan diagnose wel ondersteunen middels inspanningsonderzoek (door uitsluiten cardiale en/of pulmonale pathologie)</a:t>
            </a:r>
          </a:p>
          <a:p>
            <a:r>
              <a:rPr lang="nl-NL" dirty="0" err="1"/>
              <a:t>Graded</a:t>
            </a:r>
            <a:r>
              <a:rPr lang="nl-NL" dirty="0"/>
              <a:t> </a:t>
            </a:r>
            <a:r>
              <a:rPr lang="nl-NL" dirty="0" err="1"/>
              <a:t>Exercise</a:t>
            </a:r>
            <a:r>
              <a:rPr lang="nl-NL" dirty="0"/>
              <a:t> </a:t>
            </a:r>
            <a:r>
              <a:rPr lang="nl-NL" dirty="0" err="1"/>
              <a:t>Therapy</a:t>
            </a:r>
            <a:r>
              <a:rPr lang="nl-NL" dirty="0"/>
              <a:t> (GET)</a:t>
            </a:r>
          </a:p>
          <a:p>
            <a:endParaRPr lang="nl-NL" dirty="0"/>
          </a:p>
        </p:txBody>
      </p:sp>
    </p:spTree>
    <p:extLst>
      <p:ext uri="{BB962C8B-B14F-4D97-AF65-F5344CB8AC3E}">
        <p14:creationId xmlns:p14="http://schemas.microsoft.com/office/powerpoint/2010/main" val="6536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D963-FA9B-204D-8B02-CA7F89C1D61B}"/>
              </a:ext>
            </a:extLst>
          </p:cNvPr>
          <p:cNvSpPr>
            <a:spLocks noGrp="1"/>
          </p:cNvSpPr>
          <p:nvPr>
            <p:ph type="title"/>
          </p:nvPr>
        </p:nvSpPr>
        <p:spPr>
          <a:xfrm>
            <a:off x="952500" y="472661"/>
            <a:ext cx="11099800" cy="2159000"/>
          </a:xfrm>
        </p:spPr>
        <p:txBody>
          <a:bodyPr>
            <a:normAutofit/>
          </a:bodyPr>
          <a:lstStyle/>
          <a:p>
            <a:r>
              <a:rPr lang="nl-NL" dirty="0" err="1"/>
              <a:t>Disclosure</a:t>
            </a:r>
            <a:endParaRPr lang="nl-NL" dirty="0"/>
          </a:p>
        </p:txBody>
      </p:sp>
      <p:graphicFrame>
        <p:nvGraphicFramePr>
          <p:cNvPr id="6" name="Tijdelijke aanduiding voor inhoud 5">
            <a:extLst>
              <a:ext uri="{FF2B5EF4-FFF2-40B4-BE49-F238E27FC236}">
                <a16:creationId xmlns:a16="http://schemas.microsoft.com/office/drawing/2014/main" id="{AC244C4D-0FD4-5B45-59D3-4907796FC9CB}"/>
              </a:ext>
            </a:extLst>
          </p:cNvPr>
          <p:cNvGraphicFramePr>
            <a:graphicFrameLocks noGrp="1"/>
          </p:cNvGraphicFramePr>
          <p:nvPr>
            <p:ph idx="1"/>
            <p:extLst>
              <p:ext uri="{D42A27DB-BD31-4B8C-83A1-F6EECF244321}">
                <p14:modId xmlns:p14="http://schemas.microsoft.com/office/powerpoint/2010/main" val="2722800078"/>
              </p:ext>
            </p:extLst>
          </p:nvPr>
        </p:nvGraphicFramePr>
        <p:xfrm>
          <a:off x="952499" y="2590800"/>
          <a:ext cx="11000961" cy="5466522"/>
        </p:xfrm>
        <a:graphic>
          <a:graphicData uri="http://schemas.openxmlformats.org/drawingml/2006/table">
            <a:tbl>
              <a:tblPr firstRow="1" firstCol="1" bandRow="1">
                <a:tableStyleId>{2D5ABB26-0587-4C30-8999-92F81FD0307C}</a:tableStyleId>
              </a:tblPr>
              <a:tblGrid>
                <a:gridCol w="6004892">
                  <a:extLst>
                    <a:ext uri="{9D8B030D-6E8A-4147-A177-3AD203B41FA5}">
                      <a16:colId xmlns:a16="http://schemas.microsoft.com/office/drawing/2014/main" val="20000"/>
                    </a:ext>
                  </a:extLst>
                </a:gridCol>
                <a:gridCol w="4996069">
                  <a:extLst>
                    <a:ext uri="{9D8B030D-6E8A-4147-A177-3AD203B41FA5}">
                      <a16:colId xmlns:a16="http://schemas.microsoft.com/office/drawing/2014/main" val="20001"/>
                    </a:ext>
                  </a:extLst>
                </a:gridCol>
              </a:tblGrid>
              <a:tr h="1065141">
                <a:tc>
                  <a:txBody>
                    <a:bodyPr/>
                    <a:lstStyle/>
                    <a:p>
                      <a:pPr>
                        <a:spcAft>
                          <a:spcPts val="0"/>
                        </a:spcAft>
                      </a:pPr>
                      <a:r>
                        <a:rPr lang="nl-NL" sz="2000" dirty="0">
                          <a:solidFill>
                            <a:schemeClr val="tx1"/>
                          </a:solidFill>
                          <a:effectLst/>
                          <a:latin typeface="Helvetica Neue" panose="020B0604020202020204" charset="0"/>
                        </a:rPr>
                        <a:t>(Potentiële) Belangenverstrengeling</a:t>
                      </a:r>
                      <a:endParaRPr lang="nl-NL" sz="2000" dirty="0">
                        <a:solidFill>
                          <a:schemeClr val="tx1"/>
                        </a:solidFill>
                        <a:effectLst/>
                        <a:latin typeface="Helvetica Neue" panose="020B0604020202020204" charset="0"/>
                        <a:ea typeface="Calibri"/>
                        <a:cs typeface="Times New Roman"/>
                      </a:endParaRPr>
                    </a:p>
                  </a:txBody>
                  <a:tcPr marL="60555" marR="605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nl-NL" sz="2000" dirty="0">
                          <a:solidFill>
                            <a:schemeClr val="tx1"/>
                          </a:solidFill>
                          <a:effectLst/>
                          <a:latin typeface="Helvetica Neue" panose="020B0604020202020204" charset="0"/>
                        </a:rPr>
                        <a:t>Geen  </a:t>
                      </a:r>
                      <a:endParaRPr lang="nl-NL" sz="2000" dirty="0">
                        <a:solidFill>
                          <a:schemeClr val="tx1"/>
                        </a:solidFill>
                        <a:effectLst/>
                        <a:latin typeface="Helvetica Neue" panose="020B0604020202020204" charset="0"/>
                        <a:ea typeface="Calibri"/>
                        <a:cs typeface="Times New Roman"/>
                      </a:endParaRPr>
                    </a:p>
                  </a:txBody>
                  <a:tcPr marL="60555" marR="605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00345">
                <a:tc>
                  <a:txBody>
                    <a:bodyPr/>
                    <a:lstStyle/>
                    <a:p>
                      <a:pPr>
                        <a:spcAft>
                          <a:spcPts val="0"/>
                        </a:spcAft>
                      </a:pPr>
                      <a:r>
                        <a:rPr lang="nl-NL" sz="2000" dirty="0">
                          <a:solidFill>
                            <a:schemeClr val="tx1"/>
                          </a:solidFill>
                          <a:effectLst/>
                          <a:latin typeface="Helvetica Neue" panose="020B0604020202020204" charset="0"/>
                        </a:rPr>
                        <a:t>Voor bijeenkomst mogelijk relevante relaties met bedrijven</a:t>
                      </a:r>
                      <a:endParaRPr lang="nl-NL" sz="2000" dirty="0">
                        <a:solidFill>
                          <a:schemeClr val="tx1"/>
                        </a:solidFill>
                        <a:effectLst/>
                        <a:latin typeface="Helvetica Neue" panose="020B0604020202020204" charset="0"/>
                        <a:ea typeface="Calibri"/>
                        <a:cs typeface="Times New Roman"/>
                      </a:endParaRPr>
                    </a:p>
                  </a:txBody>
                  <a:tcPr marL="60555" marR="605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nl-NL" sz="2000" dirty="0">
                          <a:solidFill>
                            <a:schemeClr val="tx1"/>
                          </a:solidFill>
                          <a:effectLst/>
                          <a:latin typeface="Helvetica Neue" panose="020B0604020202020204" charset="0"/>
                          <a:ea typeface="Calibri"/>
                          <a:cs typeface="Times New Roman"/>
                        </a:rPr>
                        <a:t>Werkzaam als ZZP’er bij SMC Alkmaar en Sportmedische Centra Plemper (Hoorn)</a:t>
                      </a:r>
                    </a:p>
                  </a:txBody>
                  <a:tcPr marL="60555" marR="605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01036">
                <a:tc>
                  <a:txBody>
                    <a:bodyPr/>
                    <a:lstStyle/>
                    <a:p>
                      <a:pPr marL="342900" lvl="0" indent="-342900">
                        <a:spcAft>
                          <a:spcPts val="0"/>
                        </a:spcAft>
                        <a:buFont typeface="Symbol"/>
                        <a:buChar char=""/>
                      </a:pPr>
                      <a:endParaRPr lang="nl-NL" sz="2000" dirty="0">
                        <a:solidFill>
                          <a:schemeClr val="tx1"/>
                        </a:solidFill>
                        <a:effectLst/>
                        <a:latin typeface="Helvetica Neue" panose="020B0604020202020204" charset="0"/>
                      </a:endParaRPr>
                    </a:p>
                    <a:p>
                      <a:pPr marL="342900" lvl="0" indent="-342900">
                        <a:spcAft>
                          <a:spcPts val="0"/>
                        </a:spcAft>
                        <a:buFont typeface="Symbol"/>
                        <a:buChar char=""/>
                      </a:pPr>
                      <a:r>
                        <a:rPr lang="nl-NL" sz="2000" dirty="0">
                          <a:solidFill>
                            <a:schemeClr val="tx1"/>
                          </a:solidFill>
                          <a:effectLst/>
                          <a:latin typeface="Helvetica Neue" panose="020B0604020202020204" charset="0"/>
                        </a:rPr>
                        <a:t>Sponsoring of onderzoeksgeld</a:t>
                      </a:r>
                    </a:p>
                    <a:p>
                      <a:pPr marL="342900" lvl="0" indent="-342900">
                        <a:spcAft>
                          <a:spcPts val="0"/>
                        </a:spcAft>
                        <a:buFont typeface="Symbol"/>
                        <a:buChar char=""/>
                      </a:pPr>
                      <a:r>
                        <a:rPr lang="nl-NL" sz="2000" dirty="0">
                          <a:solidFill>
                            <a:schemeClr val="tx1"/>
                          </a:solidFill>
                          <a:effectLst/>
                          <a:latin typeface="Helvetica Neue" panose="020B0604020202020204" charset="0"/>
                        </a:rPr>
                        <a:t>Honorarium of andere (financiële) vergoeding</a:t>
                      </a:r>
                      <a:endParaRPr lang="nl-NL" sz="2000" baseline="0" dirty="0">
                        <a:solidFill>
                          <a:schemeClr val="tx1"/>
                        </a:solidFill>
                        <a:effectLst/>
                        <a:latin typeface="Helvetica Neue" panose="020B0604020202020204" charset="0"/>
                      </a:endParaRPr>
                    </a:p>
                    <a:p>
                      <a:pPr marL="342900" lvl="0" indent="-342900">
                        <a:spcAft>
                          <a:spcPts val="0"/>
                        </a:spcAft>
                        <a:buFont typeface="Symbol"/>
                        <a:buChar char=""/>
                      </a:pPr>
                      <a:r>
                        <a:rPr lang="nl-NL" sz="2000" dirty="0">
                          <a:solidFill>
                            <a:schemeClr val="tx1"/>
                          </a:solidFill>
                          <a:effectLst/>
                          <a:latin typeface="Helvetica Neue" panose="020B0604020202020204" charset="0"/>
                        </a:rPr>
                        <a:t>Aandeelhouder</a:t>
                      </a:r>
                    </a:p>
                    <a:p>
                      <a:pPr marL="342900" lvl="0" indent="-342900">
                        <a:spcAft>
                          <a:spcPts val="0"/>
                        </a:spcAft>
                        <a:buFont typeface="Symbol"/>
                        <a:buChar char=""/>
                      </a:pPr>
                      <a:r>
                        <a:rPr lang="nl-NL" sz="2000" dirty="0">
                          <a:solidFill>
                            <a:schemeClr val="tx1"/>
                          </a:solidFill>
                          <a:effectLst/>
                          <a:latin typeface="Helvetica Neue" panose="020B0604020202020204" charset="0"/>
                        </a:rPr>
                        <a:t>Andere relatie, namelijk </a:t>
                      </a:r>
                      <a:r>
                        <a:rPr lang="nl-NL" sz="2000" dirty="0" err="1">
                          <a:solidFill>
                            <a:schemeClr val="tx1"/>
                          </a:solidFill>
                          <a:effectLst/>
                          <a:latin typeface="Helvetica Neue" panose="020B0604020202020204" charset="0"/>
                        </a:rPr>
                        <a:t>di</a:t>
                      </a:r>
                      <a:r>
                        <a:rPr lang="nl-NL" sz="2000" dirty="0" err="1">
                          <a:solidFill>
                            <a:schemeClr val="tx1"/>
                          </a:solidFill>
                          <a:latin typeface="Helvetica Neue" panose="020B0604020202020204" charset="0"/>
                          <a:ea typeface="+mn-ea"/>
                          <a:cs typeface="+mn-cs"/>
                        </a:rPr>
                        <a:t>sclosure</a:t>
                      </a:r>
                      <a:r>
                        <a:rPr lang="nl-NL" sz="2000" dirty="0">
                          <a:solidFill>
                            <a:schemeClr val="tx1"/>
                          </a:solidFill>
                          <a:latin typeface="Helvetica Neue" panose="020B0604020202020204" charset="0"/>
                          <a:ea typeface="+mn-ea"/>
                          <a:cs typeface="+mn-cs"/>
                        </a:rPr>
                        <a:t> belangen spreker</a:t>
                      </a:r>
                      <a:r>
                        <a:rPr lang="nl-NL" sz="2000" dirty="0">
                          <a:solidFill>
                            <a:schemeClr val="tx1"/>
                          </a:solidFill>
                          <a:effectLst/>
                          <a:latin typeface="Helvetica Neue" panose="020B0604020202020204" charset="0"/>
                        </a:rPr>
                        <a:t>…</a:t>
                      </a:r>
                      <a:endParaRPr lang="nl-NL" sz="2000" dirty="0">
                        <a:solidFill>
                          <a:schemeClr val="tx1"/>
                        </a:solidFill>
                        <a:effectLst/>
                        <a:latin typeface="Helvetica Neue" panose="020B0604020202020204" charset="0"/>
                        <a:ea typeface="Calibri"/>
                        <a:cs typeface="Times New Roman"/>
                      </a:endParaRPr>
                    </a:p>
                  </a:txBody>
                  <a:tcPr marL="60555" marR="60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2000" dirty="0">
                          <a:solidFill>
                            <a:schemeClr val="tx1"/>
                          </a:solidFill>
                          <a:effectLst/>
                          <a:latin typeface="Helvetica Neue" panose="020B0604020202020204" charset="0"/>
                        </a:rPr>
                        <a:t> </a:t>
                      </a:r>
                    </a:p>
                    <a:p>
                      <a:pPr>
                        <a:spcAft>
                          <a:spcPts val="0"/>
                        </a:spcAft>
                      </a:pPr>
                      <a:r>
                        <a:rPr lang="nl-NL" sz="2000" dirty="0">
                          <a:solidFill>
                            <a:schemeClr val="tx1"/>
                          </a:solidFill>
                          <a:effectLst/>
                          <a:latin typeface="Helvetica Neue" panose="020B0604020202020204" charset="0"/>
                          <a:sym typeface="Symbol"/>
                        </a:rPr>
                        <a:t> N.v.t.</a:t>
                      </a:r>
                      <a:endParaRPr lang="nl-NL" sz="2000" dirty="0">
                        <a:solidFill>
                          <a:schemeClr val="tx1"/>
                        </a:solidFill>
                        <a:effectLst/>
                        <a:latin typeface="Helvetica Neue" panose="020B0604020202020204" charset="0"/>
                      </a:endParaRPr>
                    </a:p>
                    <a:p>
                      <a:pPr>
                        <a:spcAft>
                          <a:spcPts val="0"/>
                        </a:spcAft>
                      </a:pPr>
                      <a:r>
                        <a:rPr lang="nl-NL" sz="2000" dirty="0">
                          <a:solidFill>
                            <a:schemeClr val="tx1"/>
                          </a:solidFill>
                          <a:effectLst/>
                          <a:latin typeface="Helvetica Neue" panose="020B0604020202020204" charset="0"/>
                          <a:sym typeface="Symbol"/>
                        </a:rPr>
                        <a:t> N.v.t.</a:t>
                      </a:r>
                      <a:r>
                        <a:rPr lang="nl-NL" sz="2000" baseline="0" dirty="0">
                          <a:solidFill>
                            <a:schemeClr val="tx1"/>
                          </a:solidFill>
                          <a:effectLst/>
                          <a:latin typeface="Helvetica Neue" panose="020B0604020202020204" charset="0"/>
                          <a:sym typeface="Symbol"/>
                        </a:rPr>
                        <a:t>    </a:t>
                      </a:r>
                      <a:endParaRPr lang="nl-NL" sz="2000" dirty="0">
                        <a:solidFill>
                          <a:schemeClr val="tx1"/>
                        </a:solidFill>
                        <a:effectLst/>
                        <a:latin typeface="Helvetica Neue" panose="020B0604020202020204" charset="0"/>
                        <a:sym typeface="Arial"/>
                      </a:endParaRPr>
                    </a:p>
                    <a:p>
                      <a:pPr>
                        <a:spcAft>
                          <a:spcPts val="0"/>
                        </a:spcAft>
                      </a:pPr>
                      <a:r>
                        <a:rPr lang="nl-NL" sz="2000" dirty="0">
                          <a:solidFill>
                            <a:schemeClr val="tx1"/>
                          </a:solidFill>
                          <a:effectLst/>
                          <a:latin typeface="Helvetica Neue" panose="020B0604020202020204" charset="0"/>
                          <a:sym typeface="Symbol"/>
                        </a:rPr>
                        <a:t> N.v.t.</a:t>
                      </a:r>
                      <a:endParaRPr lang="nl-NL" sz="2000" dirty="0">
                        <a:solidFill>
                          <a:schemeClr val="tx1"/>
                        </a:solidFill>
                        <a:effectLst/>
                        <a:latin typeface="Helvetica Neue" panose="020B0604020202020204" charset="0"/>
                      </a:endParaRPr>
                    </a:p>
                    <a:p>
                      <a:pPr>
                        <a:spcAft>
                          <a:spcPts val="0"/>
                        </a:spcAft>
                      </a:pPr>
                      <a:r>
                        <a:rPr lang="nl-NL" sz="2000" dirty="0">
                          <a:solidFill>
                            <a:schemeClr val="tx1"/>
                          </a:solidFill>
                          <a:effectLst/>
                          <a:latin typeface="Helvetica Neue" panose="020B0604020202020204" charset="0"/>
                          <a:sym typeface="Symbol"/>
                        </a:rPr>
                        <a:t> N.v.t.</a:t>
                      </a:r>
                      <a:endParaRPr lang="nl-NL" sz="2000" dirty="0">
                        <a:solidFill>
                          <a:schemeClr val="tx1"/>
                        </a:solidFill>
                        <a:effectLst/>
                        <a:latin typeface="Helvetica Neue" panose="020B0604020202020204" charset="0"/>
                        <a:ea typeface="Calibri"/>
                        <a:cs typeface="Times New Roman"/>
                      </a:endParaRPr>
                    </a:p>
                  </a:txBody>
                  <a:tcPr marL="60555" marR="60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55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3F653-2CDC-034A-8F27-A36A24276487}"/>
              </a:ext>
            </a:extLst>
          </p:cNvPr>
          <p:cNvSpPr>
            <a:spLocks noGrp="1"/>
          </p:cNvSpPr>
          <p:nvPr>
            <p:ph type="title"/>
          </p:nvPr>
        </p:nvSpPr>
        <p:spPr>
          <a:xfrm>
            <a:off x="952500" y="1029252"/>
            <a:ext cx="11099800" cy="2159000"/>
          </a:xfrm>
        </p:spPr>
        <p:txBody>
          <a:bodyPr>
            <a:normAutofit fontScale="90000"/>
          </a:bodyPr>
          <a:lstStyle/>
          <a:p>
            <a:r>
              <a:rPr lang="nl-NL" dirty="0"/>
              <a:t>Casus vermoeidheid - Sportarts</a:t>
            </a:r>
          </a:p>
        </p:txBody>
      </p:sp>
      <p:sp>
        <p:nvSpPr>
          <p:cNvPr id="3" name="Tijdelijke aanduiding voor inhoud 2">
            <a:extLst>
              <a:ext uri="{FF2B5EF4-FFF2-40B4-BE49-F238E27FC236}">
                <a16:creationId xmlns:a16="http://schemas.microsoft.com/office/drawing/2014/main" id="{0C38C52D-AE5F-C24F-BD2E-631996572AC4}"/>
              </a:ext>
            </a:extLst>
          </p:cNvPr>
          <p:cNvSpPr>
            <a:spLocks noGrp="1"/>
          </p:cNvSpPr>
          <p:nvPr>
            <p:ph idx="1"/>
          </p:nvPr>
        </p:nvSpPr>
        <p:spPr>
          <a:xfrm>
            <a:off x="894080" y="3558208"/>
            <a:ext cx="11216640" cy="5941391"/>
          </a:xfrm>
        </p:spPr>
        <p:txBody>
          <a:bodyPr>
            <a:normAutofit fontScale="92500" lnSpcReduction="10000"/>
          </a:bodyPr>
          <a:lstStyle/>
          <a:p>
            <a:pPr>
              <a:spcBef>
                <a:spcPts val="0"/>
              </a:spcBef>
            </a:pPr>
            <a:r>
              <a:rPr lang="nl-NL" dirty="0"/>
              <a:t>Anamnese</a:t>
            </a:r>
          </a:p>
          <a:p>
            <a:pPr lvl="1">
              <a:spcBef>
                <a:spcPts val="0"/>
              </a:spcBef>
            </a:pPr>
            <a:r>
              <a:rPr lang="nl-NL" dirty="0"/>
              <a:t>Sportgeschiedenis</a:t>
            </a:r>
          </a:p>
          <a:p>
            <a:pPr lvl="2">
              <a:spcBef>
                <a:spcPts val="0"/>
              </a:spcBef>
            </a:pPr>
            <a:r>
              <a:rPr lang="nl-NL" dirty="0"/>
              <a:t>In studententijd roeien</a:t>
            </a:r>
          </a:p>
          <a:p>
            <a:pPr lvl="2">
              <a:spcBef>
                <a:spcPts val="0"/>
              </a:spcBef>
            </a:pPr>
            <a:r>
              <a:rPr lang="nl-NL" dirty="0"/>
              <a:t>Daarna recreatief hardlopen (PR 10km: 55 min)</a:t>
            </a:r>
          </a:p>
          <a:p>
            <a:pPr lvl="2">
              <a:spcBef>
                <a:spcPts val="0"/>
              </a:spcBef>
            </a:pPr>
            <a:r>
              <a:rPr lang="nl-NL" dirty="0"/>
              <a:t>Laatste 10 jaar geen sport meer</a:t>
            </a:r>
          </a:p>
          <a:p>
            <a:pPr marL="975390" lvl="2" indent="0">
              <a:spcBef>
                <a:spcPts val="0"/>
              </a:spcBef>
              <a:buNone/>
            </a:pPr>
            <a:endParaRPr lang="nl-NL" dirty="0"/>
          </a:p>
          <a:p>
            <a:pPr lvl="1">
              <a:spcBef>
                <a:spcPts val="0"/>
              </a:spcBef>
            </a:pPr>
            <a:r>
              <a:rPr lang="nl-NL" dirty="0"/>
              <a:t>Klachten</a:t>
            </a:r>
          </a:p>
          <a:p>
            <a:pPr lvl="2">
              <a:spcBef>
                <a:spcPts val="0"/>
              </a:spcBef>
            </a:pPr>
            <a:r>
              <a:rPr lang="nl-NL" dirty="0"/>
              <a:t>Snelle vermoeidheid, en dan met name na het sporten</a:t>
            </a:r>
          </a:p>
          <a:p>
            <a:pPr lvl="2">
              <a:spcBef>
                <a:spcPts val="0"/>
              </a:spcBef>
            </a:pPr>
            <a:r>
              <a:rPr lang="nl-NL" dirty="0"/>
              <a:t>Dyspnoe bij inspanning: snel kortademig bij joggen. Had dit vroeger niet.</a:t>
            </a:r>
          </a:p>
          <a:p>
            <a:pPr lvl="2">
              <a:spcBef>
                <a:spcPts val="0"/>
              </a:spcBef>
            </a:pPr>
            <a:endParaRPr lang="nl-NL" dirty="0"/>
          </a:p>
          <a:p>
            <a:pPr>
              <a:spcBef>
                <a:spcPts val="0"/>
              </a:spcBef>
            </a:pPr>
            <a:r>
              <a:rPr lang="nl-NL" dirty="0"/>
              <a:t>Lichamelijk onderzoek</a:t>
            </a:r>
          </a:p>
          <a:p>
            <a:pPr lvl="1">
              <a:spcBef>
                <a:spcPts val="0"/>
              </a:spcBef>
            </a:pPr>
            <a:r>
              <a:rPr lang="nl-NL" dirty="0"/>
              <a:t>Gewicht 73 kg, lengte 168 cm (BMI 26)</a:t>
            </a:r>
          </a:p>
          <a:p>
            <a:pPr lvl="1">
              <a:spcBef>
                <a:spcPts val="0"/>
              </a:spcBef>
            </a:pPr>
            <a:r>
              <a:rPr lang="nl-NL" dirty="0"/>
              <a:t>Cor/</a:t>
            </a:r>
            <a:r>
              <a:rPr lang="nl-NL" dirty="0" err="1"/>
              <a:t>pulm</a:t>
            </a:r>
            <a:r>
              <a:rPr lang="nl-NL" dirty="0"/>
              <a:t>/bewegingsapparaat: geen afwijkingen</a:t>
            </a:r>
          </a:p>
          <a:p>
            <a:endParaRPr lang="nl-NL" dirty="0"/>
          </a:p>
        </p:txBody>
      </p:sp>
    </p:spTree>
    <p:extLst>
      <p:ext uri="{BB962C8B-B14F-4D97-AF65-F5344CB8AC3E}">
        <p14:creationId xmlns:p14="http://schemas.microsoft.com/office/powerpoint/2010/main" val="77382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CCE32-BB6C-7F43-8B15-FA5568EE133B}"/>
              </a:ext>
            </a:extLst>
          </p:cNvPr>
          <p:cNvSpPr>
            <a:spLocks noGrp="1"/>
          </p:cNvSpPr>
          <p:nvPr>
            <p:ph type="title"/>
          </p:nvPr>
        </p:nvSpPr>
        <p:spPr>
          <a:xfrm>
            <a:off x="894079" y="1608667"/>
            <a:ext cx="11966222" cy="1413934"/>
          </a:xfrm>
        </p:spPr>
        <p:txBody>
          <a:bodyPr>
            <a:normAutofit fontScale="90000"/>
          </a:bodyPr>
          <a:lstStyle/>
          <a:p>
            <a:r>
              <a:rPr lang="nl-NL" dirty="0"/>
              <a:t>Casus vermoeidheid – Uitkomsten CPET</a:t>
            </a:r>
          </a:p>
        </p:txBody>
      </p:sp>
      <p:sp>
        <p:nvSpPr>
          <p:cNvPr id="3" name="Tijdelijke aanduiding voor inhoud 2">
            <a:extLst>
              <a:ext uri="{FF2B5EF4-FFF2-40B4-BE49-F238E27FC236}">
                <a16:creationId xmlns:a16="http://schemas.microsoft.com/office/drawing/2014/main" id="{66FAB322-6308-3841-9979-9C9145CED897}"/>
              </a:ext>
            </a:extLst>
          </p:cNvPr>
          <p:cNvSpPr>
            <a:spLocks noGrp="1"/>
          </p:cNvSpPr>
          <p:nvPr>
            <p:ph idx="1"/>
          </p:nvPr>
        </p:nvSpPr>
        <p:spPr>
          <a:xfrm>
            <a:off x="952500" y="3207026"/>
            <a:ext cx="11099800" cy="6286500"/>
          </a:xfrm>
        </p:spPr>
        <p:txBody>
          <a:bodyPr>
            <a:normAutofit/>
          </a:bodyPr>
          <a:lstStyle/>
          <a:p>
            <a:r>
              <a:rPr lang="nl-NL" dirty="0"/>
              <a:t>Geen aanwijzingen voor cardiopulmonale pathologie</a:t>
            </a:r>
          </a:p>
          <a:p>
            <a:pPr marL="0" indent="0">
              <a:buNone/>
            </a:pPr>
            <a:endParaRPr lang="nl-NL" dirty="0"/>
          </a:p>
          <a:p>
            <a:pPr marL="0" indent="0">
              <a:buNone/>
            </a:pPr>
            <a:endParaRPr lang="nl-NL" dirty="0"/>
          </a:p>
          <a:p>
            <a:pPr marL="0" indent="0">
              <a:buNone/>
            </a:pPr>
            <a:endParaRPr lang="nl-NL" dirty="0"/>
          </a:p>
          <a:p>
            <a:r>
              <a:rPr lang="nl-NL" dirty="0"/>
              <a:t>Wat zegt dit?</a:t>
            </a:r>
          </a:p>
        </p:txBody>
      </p:sp>
      <p:pic>
        <p:nvPicPr>
          <p:cNvPr id="4" name="Afbeelding 3">
            <a:extLst>
              <a:ext uri="{FF2B5EF4-FFF2-40B4-BE49-F238E27FC236}">
                <a16:creationId xmlns:a16="http://schemas.microsoft.com/office/drawing/2014/main" id="{68A8CA69-7FAB-5F4E-8837-4FC0C5E26B32}"/>
              </a:ext>
            </a:extLst>
          </p:cNvPr>
          <p:cNvPicPr>
            <a:picLocks noChangeAspect="1"/>
          </p:cNvPicPr>
          <p:nvPr/>
        </p:nvPicPr>
        <p:blipFill rotWithShape="1">
          <a:blip r:embed="rId2"/>
          <a:srcRect l="8333" t="46271" r="72950" b="34000"/>
          <a:stretch/>
        </p:blipFill>
        <p:spPr>
          <a:xfrm>
            <a:off x="710064" y="5374915"/>
            <a:ext cx="4211205" cy="2496875"/>
          </a:xfrm>
          <a:prstGeom prst="rect">
            <a:avLst/>
          </a:prstGeom>
        </p:spPr>
      </p:pic>
      <p:pic>
        <p:nvPicPr>
          <p:cNvPr id="5" name="Afbeelding 4">
            <a:extLst>
              <a:ext uri="{FF2B5EF4-FFF2-40B4-BE49-F238E27FC236}">
                <a16:creationId xmlns:a16="http://schemas.microsoft.com/office/drawing/2014/main" id="{422E79B1-8A11-5548-879A-26E1476F096C}"/>
              </a:ext>
            </a:extLst>
          </p:cNvPr>
          <p:cNvPicPr>
            <a:picLocks noChangeAspect="1"/>
          </p:cNvPicPr>
          <p:nvPr/>
        </p:nvPicPr>
        <p:blipFill rotWithShape="1">
          <a:blip r:embed="rId2"/>
          <a:srcRect l="41432" t="44769" r="41667" b="34000"/>
          <a:stretch/>
        </p:blipFill>
        <p:spPr>
          <a:xfrm>
            <a:off x="4921268" y="5178339"/>
            <a:ext cx="3533627" cy="2496874"/>
          </a:xfrm>
          <a:prstGeom prst="rect">
            <a:avLst/>
          </a:prstGeom>
        </p:spPr>
      </p:pic>
    </p:spTree>
    <p:extLst>
      <p:ext uri="{BB962C8B-B14F-4D97-AF65-F5344CB8AC3E}">
        <p14:creationId xmlns:p14="http://schemas.microsoft.com/office/powerpoint/2010/main" val="31285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9D1C7-7DB1-9A42-ABDC-95B10D710E65}"/>
              </a:ext>
            </a:extLst>
          </p:cNvPr>
          <p:cNvSpPr>
            <a:spLocks noGrp="1"/>
          </p:cNvSpPr>
          <p:nvPr>
            <p:ph type="title"/>
          </p:nvPr>
        </p:nvSpPr>
        <p:spPr/>
        <p:txBody>
          <a:bodyPr/>
          <a:lstStyle/>
          <a:p>
            <a:r>
              <a:rPr lang="nl-NL" dirty="0" err="1"/>
              <a:t>METs</a:t>
            </a:r>
            <a:endParaRPr lang="nl-NL" dirty="0"/>
          </a:p>
        </p:txBody>
      </p:sp>
      <p:sp>
        <p:nvSpPr>
          <p:cNvPr id="3" name="Tijdelijke aanduiding voor inhoud 2">
            <a:extLst>
              <a:ext uri="{FF2B5EF4-FFF2-40B4-BE49-F238E27FC236}">
                <a16:creationId xmlns:a16="http://schemas.microsoft.com/office/drawing/2014/main" id="{9B2554ED-A2A2-684D-832E-7665F9022FD5}"/>
              </a:ext>
            </a:extLst>
          </p:cNvPr>
          <p:cNvSpPr>
            <a:spLocks noGrp="1"/>
          </p:cNvSpPr>
          <p:nvPr>
            <p:ph idx="1"/>
          </p:nvPr>
        </p:nvSpPr>
        <p:spPr/>
        <p:txBody>
          <a:bodyPr>
            <a:normAutofit/>
          </a:bodyPr>
          <a:lstStyle/>
          <a:p>
            <a:r>
              <a:rPr lang="nl-NL" sz="2987" dirty="0"/>
              <a:t>MET = metabool equivalent</a:t>
            </a:r>
          </a:p>
          <a:p>
            <a:r>
              <a:rPr lang="nl-NL" sz="2987" dirty="0"/>
              <a:t>Meeteenheid voor de hoeveelheid energie die een bepaalde fysieke inspanning kost t.o.v. de hoeveelheid benodigde energie in rust</a:t>
            </a:r>
          </a:p>
          <a:p>
            <a:r>
              <a:rPr lang="nl-NL" sz="2987" dirty="0"/>
              <a:t>1 MET= </a:t>
            </a:r>
            <a:r>
              <a:rPr lang="nl-NL" sz="2987" dirty="0" err="1"/>
              <a:t>basaalstofwisseling</a:t>
            </a:r>
            <a:r>
              <a:rPr lang="nl-NL" sz="2987" dirty="0"/>
              <a:t> (hoeveelheid energie die verbruikt wordt tijdens stilzitten)</a:t>
            </a:r>
          </a:p>
          <a:p>
            <a:endParaRPr lang="nl-NL" dirty="0"/>
          </a:p>
        </p:txBody>
      </p:sp>
    </p:spTree>
    <p:extLst>
      <p:ext uri="{BB962C8B-B14F-4D97-AF65-F5344CB8AC3E}">
        <p14:creationId xmlns:p14="http://schemas.microsoft.com/office/powerpoint/2010/main" val="240883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sresultaat voor mets activiteit tabel">
            <a:extLst>
              <a:ext uri="{FF2B5EF4-FFF2-40B4-BE49-F238E27FC236}">
                <a16:creationId xmlns:a16="http://schemas.microsoft.com/office/drawing/2014/main" id="{FF5BC7AA-D593-D64B-893D-4566354C8A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52" t="7917" r="25190" b="51051"/>
          <a:stretch/>
        </p:blipFill>
        <p:spPr bwMode="auto">
          <a:xfrm>
            <a:off x="6230" y="2118949"/>
            <a:ext cx="6565763" cy="61371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mets activiteit tabel">
            <a:extLst>
              <a:ext uri="{FF2B5EF4-FFF2-40B4-BE49-F238E27FC236}">
                <a16:creationId xmlns:a16="http://schemas.microsoft.com/office/drawing/2014/main" id="{ABEB9B84-05EE-AA4C-A3F1-666D1C48A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78" t="48745" r="25064" b="11440"/>
          <a:stretch/>
        </p:blipFill>
        <p:spPr bwMode="auto">
          <a:xfrm>
            <a:off x="6162260" y="2216355"/>
            <a:ext cx="6660419" cy="604115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46B1D7D9-F9F2-7F46-B417-01F94FA7BAD2}"/>
              </a:ext>
            </a:extLst>
          </p:cNvPr>
          <p:cNvSpPr>
            <a:spLocks noGrp="1"/>
          </p:cNvSpPr>
          <p:nvPr>
            <p:ph type="title"/>
          </p:nvPr>
        </p:nvSpPr>
        <p:spPr>
          <a:xfrm>
            <a:off x="715176" y="392775"/>
            <a:ext cx="11216640" cy="1413934"/>
          </a:xfrm>
        </p:spPr>
        <p:txBody>
          <a:bodyPr/>
          <a:lstStyle/>
          <a:p>
            <a:r>
              <a:rPr lang="nl-NL" dirty="0" err="1"/>
              <a:t>METs</a:t>
            </a:r>
            <a:endParaRPr lang="nl-NL" dirty="0"/>
          </a:p>
        </p:txBody>
      </p:sp>
      <p:pic>
        <p:nvPicPr>
          <p:cNvPr id="5" name="Picture 2" descr="Afbeeldingsresultaat voor mets activiteit tabel">
            <a:extLst>
              <a:ext uri="{FF2B5EF4-FFF2-40B4-BE49-F238E27FC236}">
                <a16:creationId xmlns:a16="http://schemas.microsoft.com/office/drawing/2014/main" id="{B16C6CD2-E35A-A140-ADE4-4E502F391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554" b="54866"/>
          <a:stretch/>
        </p:blipFill>
        <p:spPr bwMode="auto">
          <a:xfrm>
            <a:off x="-3318790" y="6785113"/>
            <a:ext cx="23292556" cy="84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ACC4D-66E1-6948-8BA3-5C0CD95FE22C}"/>
              </a:ext>
            </a:extLst>
          </p:cNvPr>
          <p:cNvSpPr>
            <a:spLocks noGrp="1"/>
          </p:cNvSpPr>
          <p:nvPr>
            <p:ph type="title"/>
          </p:nvPr>
        </p:nvSpPr>
        <p:spPr>
          <a:xfrm>
            <a:off x="1010920" y="552174"/>
            <a:ext cx="11099800" cy="2159000"/>
          </a:xfrm>
        </p:spPr>
        <p:txBody>
          <a:bodyPr>
            <a:normAutofit fontScale="90000"/>
          </a:bodyPr>
          <a:lstStyle/>
          <a:p>
            <a:r>
              <a:rPr lang="nl-NL" dirty="0" err="1"/>
              <a:t>Graded</a:t>
            </a:r>
            <a:r>
              <a:rPr lang="nl-NL" dirty="0"/>
              <a:t> </a:t>
            </a:r>
            <a:r>
              <a:rPr lang="nl-NL" dirty="0" err="1"/>
              <a:t>Exercise</a:t>
            </a:r>
            <a:r>
              <a:rPr lang="nl-NL" dirty="0"/>
              <a:t> </a:t>
            </a:r>
            <a:r>
              <a:rPr lang="nl-NL" dirty="0" err="1"/>
              <a:t>Therapy</a:t>
            </a:r>
            <a:endParaRPr lang="nl-NL" dirty="0"/>
          </a:p>
        </p:txBody>
      </p:sp>
      <p:sp>
        <p:nvSpPr>
          <p:cNvPr id="3" name="Tijdelijke aanduiding voor inhoud 2">
            <a:extLst>
              <a:ext uri="{FF2B5EF4-FFF2-40B4-BE49-F238E27FC236}">
                <a16:creationId xmlns:a16="http://schemas.microsoft.com/office/drawing/2014/main" id="{DFB98F92-DC4F-CF44-B359-8E3EB84F4506}"/>
              </a:ext>
            </a:extLst>
          </p:cNvPr>
          <p:cNvSpPr>
            <a:spLocks noGrp="1"/>
          </p:cNvSpPr>
          <p:nvPr>
            <p:ph idx="1"/>
          </p:nvPr>
        </p:nvSpPr>
        <p:spPr>
          <a:xfrm>
            <a:off x="894080" y="2557670"/>
            <a:ext cx="11216640" cy="6643756"/>
          </a:xfrm>
        </p:spPr>
        <p:txBody>
          <a:bodyPr>
            <a:normAutofit fontScale="85000" lnSpcReduction="10000"/>
          </a:bodyPr>
          <a:lstStyle/>
          <a:p>
            <a:pPr marL="0" indent="0">
              <a:spcBef>
                <a:spcPts val="0"/>
              </a:spcBef>
              <a:buNone/>
            </a:pPr>
            <a:endParaRPr lang="nl-NL" dirty="0"/>
          </a:p>
          <a:p>
            <a:pPr marL="0" indent="0">
              <a:spcBef>
                <a:spcPts val="0"/>
              </a:spcBef>
              <a:buNone/>
            </a:pPr>
            <a:r>
              <a:rPr lang="nl-NL" dirty="0"/>
              <a:t>GET moet voldoen aan:</a:t>
            </a:r>
          </a:p>
          <a:p>
            <a:pPr lvl="1">
              <a:spcBef>
                <a:spcPts val="0"/>
              </a:spcBef>
            </a:pPr>
            <a:r>
              <a:rPr lang="nl-NL" dirty="0"/>
              <a:t>Intensiteit: deze moet individueel worden bepaald. Gestart wordt met matig intensieve activiteiten (50-60% van maximale aantal </a:t>
            </a:r>
            <a:r>
              <a:rPr lang="nl-NL" dirty="0" err="1"/>
              <a:t>METs</a:t>
            </a:r>
            <a:r>
              <a:rPr lang="nl-NL" dirty="0"/>
              <a:t>)</a:t>
            </a:r>
          </a:p>
          <a:p>
            <a:pPr lvl="1">
              <a:spcBef>
                <a:spcPts val="0"/>
              </a:spcBef>
            </a:pPr>
            <a:endParaRPr lang="nl-NL" dirty="0"/>
          </a:p>
          <a:p>
            <a:pPr lvl="1">
              <a:spcBef>
                <a:spcPts val="0"/>
              </a:spcBef>
            </a:pPr>
            <a:r>
              <a:rPr lang="nl-NL" dirty="0"/>
              <a:t>Duur: Regelmatig (6 dagen per week) met geleidelijke opbouw. Om een gedragsverandering duurzaam te kunnen bewerkstelligen is een totale therapieduur van 9 tot 12 maanden nodig</a:t>
            </a:r>
          </a:p>
          <a:p>
            <a:pPr lvl="1">
              <a:spcBef>
                <a:spcPts val="0"/>
              </a:spcBef>
            </a:pPr>
            <a:endParaRPr lang="nl-NL" dirty="0"/>
          </a:p>
          <a:p>
            <a:pPr lvl="1">
              <a:spcBef>
                <a:spcPts val="0"/>
              </a:spcBef>
            </a:pPr>
            <a:r>
              <a:rPr lang="nl-NL" dirty="0"/>
              <a:t>Vorm: de sportarts adviseert op welke </a:t>
            </a:r>
            <a:r>
              <a:rPr lang="nl-NL" dirty="0" err="1"/>
              <a:t>METs</a:t>
            </a:r>
            <a:r>
              <a:rPr lang="nl-NL" dirty="0"/>
              <a:t> niveau de activiteit moet zijn, de patiënt bepaalt op basis van dit advies welke bijpassende activiteit ze gaan doen</a:t>
            </a:r>
          </a:p>
          <a:p>
            <a:pPr marL="391160" lvl="1" indent="0" algn="ctr">
              <a:spcBef>
                <a:spcPts val="0"/>
              </a:spcBef>
              <a:buNone/>
            </a:pPr>
            <a:endParaRPr lang="nl-NL" sz="4300" b="1" dirty="0"/>
          </a:p>
          <a:p>
            <a:pPr marL="391160" lvl="1" indent="0" algn="ctr">
              <a:spcBef>
                <a:spcPts val="0"/>
              </a:spcBef>
              <a:buNone/>
            </a:pPr>
            <a:r>
              <a:rPr lang="nl-NL" sz="4300" b="1" dirty="0"/>
              <a:t>Bewegen ‘op recept’</a:t>
            </a:r>
          </a:p>
          <a:p>
            <a:pPr marL="391160" lvl="1" indent="0" algn="ctr">
              <a:spcBef>
                <a:spcPts val="0"/>
              </a:spcBef>
              <a:buNone/>
            </a:pPr>
            <a:r>
              <a:rPr lang="nl-NL" sz="4300" b="1" dirty="0" err="1"/>
              <a:t>Exercise</a:t>
            </a:r>
            <a:r>
              <a:rPr lang="nl-NL" sz="4300" b="1" dirty="0"/>
              <a:t> is </a:t>
            </a:r>
            <a:r>
              <a:rPr lang="nl-NL" sz="4300" b="1" dirty="0" err="1"/>
              <a:t>Medicine</a:t>
            </a:r>
            <a:endParaRPr lang="nl-NL" sz="4300" b="1" dirty="0"/>
          </a:p>
        </p:txBody>
      </p:sp>
    </p:spTree>
    <p:extLst>
      <p:ext uri="{BB962C8B-B14F-4D97-AF65-F5344CB8AC3E}">
        <p14:creationId xmlns:p14="http://schemas.microsoft.com/office/powerpoint/2010/main" val="400772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8C7F6-572E-0D41-A2A8-5A94585E2880}"/>
              </a:ext>
            </a:extLst>
          </p:cNvPr>
          <p:cNvSpPr>
            <a:spLocks noGrp="1"/>
          </p:cNvSpPr>
          <p:nvPr>
            <p:ph type="title"/>
          </p:nvPr>
        </p:nvSpPr>
        <p:spPr>
          <a:xfrm>
            <a:off x="1131404" y="1094961"/>
            <a:ext cx="11099800" cy="2159000"/>
          </a:xfrm>
        </p:spPr>
        <p:txBody>
          <a:bodyPr>
            <a:normAutofit fontScale="90000"/>
          </a:bodyPr>
          <a:lstStyle/>
          <a:p>
            <a:r>
              <a:rPr lang="nl-NL" dirty="0"/>
              <a:t>Casus vermoeidheid - Adviezen</a:t>
            </a:r>
          </a:p>
        </p:txBody>
      </p:sp>
      <p:sp>
        <p:nvSpPr>
          <p:cNvPr id="3" name="Tijdelijke aanduiding voor inhoud 2">
            <a:extLst>
              <a:ext uri="{FF2B5EF4-FFF2-40B4-BE49-F238E27FC236}">
                <a16:creationId xmlns:a16="http://schemas.microsoft.com/office/drawing/2014/main" id="{8B9FF4BF-B23B-F347-BC16-BA8F97659D6F}"/>
              </a:ext>
            </a:extLst>
          </p:cNvPr>
          <p:cNvSpPr>
            <a:spLocks noGrp="1"/>
          </p:cNvSpPr>
          <p:nvPr>
            <p:ph idx="1"/>
          </p:nvPr>
        </p:nvSpPr>
        <p:spPr>
          <a:xfrm>
            <a:off x="952500" y="3253961"/>
            <a:ext cx="11099800" cy="6286500"/>
          </a:xfrm>
        </p:spPr>
        <p:txBody>
          <a:bodyPr>
            <a:normAutofit/>
          </a:bodyPr>
          <a:lstStyle/>
          <a:p>
            <a:pPr>
              <a:spcBef>
                <a:spcPts val="0"/>
              </a:spcBef>
            </a:pPr>
            <a:r>
              <a:rPr lang="nl-NL" dirty="0"/>
              <a:t>Patiënt educatie</a:t>
            </a:r>
          </a:p>
          <a:p>
            <a:pPr lvl="1">
              <a:spcBef>
                <a:spcPts val="0"/>
              </a:spcBef>
            </a:pPr>
            <a:r>
              <a:rPr lang="nl-NL" dirty="0"/>
              <a:t>Hardlopen te hoge intensiteit, mede door overgewicht </a:t>
            </a:r>
            <a:r>
              <a:rPr lang="nl-NL" dirty="0">
                <a:sym typeface="Wingdings" panose="05000000000000000000" pitchFamily="2" charset="2"/>
              </a:rPr>
              <a:t> verklaart ervaren dyspnoe</a:t>
            </a:r>
            <a:endParaRPr lang="nl-NL" dirty="0"/>
          </a:p>
          <a:p>
            <a:pPr>
              <a:spcBef>
                <a:spcPts val="0"/>
              </a:spcBef>
            </a:pPr>
            <a:endParaRPr lang="nl-NL" dirty="0"/>
          </a:p>
          <a:p>
            <a:pPr>
              <a:spcBef>
                <a:spcPts val="0"/>
              </a:spcBef>
            </a:pPr>
            <a:r>
              <a:rPr lang="nl-NL" dirty="0" err="1"/>
              <a:t>Graded</a:t>
            </a:r>
            <a:r>
              <a:rPr lang="nl-NL" dirty="0"/>
              <a:t> </a:t>
            </a:r>
            <a:r>
              <a:rPr lang="nl-NL" dirty="0" err="1"/>
              <a:t>exercise</a:t>
            </a:r>
            <a:r>
              <a:rPr lang="nl-NL" dirty="0"/>
              <a:t> </a:t>
            </a:r>
            <a:r>
              <a:rPr lang="nl-NL" dirty="0" err="1"/>
              <a:t>therapy</a:t>
            </a:r>
            <a:endParaRPr lang="nl-NL" dirty="0"/>
          </a:p>
          <a:p>
            <a:pPr lvl="1">
              <a:spcBef>
                <a:spcPts val="0"/>
              </a:spcBef>
            </a:pPr>
            <a:r>
              <a:rPr lang="nl-NL" dirty="0"/>
              <a:t>Activiteit waarbij lichaamsgewicht minder rol speelt:  bijv. fietsen, roeien, stevig wandelen </a:t>
            </a:r>
          </a:p>
          <a:p>
            <a:pPr lvl="1">
              <a:spcBef>
                <a:spcPts val="0"/>
              </a:spcBef>
            </a:pPr>
            <a:r>
              <a:rPr lang="nl-NL" dirty="0"/>
              <a:t>Onder de aerobe drempel: ca. 4,5 METS</a:t>
            </a:r>
          </a:p>
          <a:p>
            <a:pPr lvl="1">
              <a:spcBef>
                <a:spcPts val="0"/>
              </a:spcBef>
            </a:pPr>
            <a:r>
              <a:rPr lang="nl-NL" dirty="0"/>
              <a:t>6x per week, </a:t>
            </a:r>
          </a:p>
          <a:p>
            <a:pPr lvl="1">
              <a:spcBef>
                <a:spcPts val="0"/>
              </a:spcBef>
            </a:pPr>
            <a:r>
              <a:rPr lang="nl-NL" dirty="0"/>
              <a:t>start met duur 30-60 min, gedoseerd uitbouwen</a:t>
            </a:r>
          </a:p>
          <a:p>
            <a:endParaRPr lang="nl-NL" dirty="0"/>
          </a:p>
        </p:txBody>
      </p:sp>
    </p:spTree>
    <p:extLst>
      <p:ext uri="{BB962C8B-B14F-4D97-AF65-F5344CB8AC3E}">
        <p14:creationId xmlns:p14="http://schemas.microsoft.com/office/powerpoint/2010/main" val="3694542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07E02-8E04-8C4B-9891-0F381CB6301C}"/>
              </a:ext>
            </a:extLst>
          </p:cNvPr>
          <p:cNvSpPr>
            <a:spLocks noGrp="1"/>
          </p:cNvSpPr>
          <p:nvPr>
            <p:ph type="title"/>
          </p:nvPr>
        </p:nvSpPr>
        <p:spPr>
          <a:xfrm>
            <a:off x="952500" y="491768"/>
            <a:ext cx="11099800" cy="2159000"/>
          </a:xfrm>
        </p:spPr>
        <p:txBody>
          <a:bodyPr>
            <a:normAutofit fontScale="90000"/>
          </a:bodyPr>
          <a:lstStyle/>
          <a:p>
            <a:r>
              <a:rPr lang="nl-NL" dirty="0"/>
              <a:t>De juiste ‘trainingsprikkel’</a:t>
            </a:r>
          </a:p>
        </p:txBody>
      </p:sp>
      <p:pic>
        <p:nvPicPr>
          <p:cNvPr id="5" name="Tijdelijke aanduiding voor inhoud 4">
            <a:extLst>
              <a:ext uri="{FF2B5EF4-FFF2-40B4-BE49-F238E27FC236}">
                <a16:creationId xmlns:a16="http://schemas.microsoft.com/office/drawing/2014/main" id="{27AD11C0-51CA-9643-B2B9-2B832A25595A}"/>
              </a:ext>
            </a:extLst>
          </p:cNvPr>
          <p:cNvPicPr>
            <a:picLocks noGrp="1" noChangeAspect="1"/>
          </p:cNvPicPr>
          <p:nvPr>
            <p:ph idx="1"/>
          </p:nvPr>
        </p:nvPicPr>
        <p:blipFill>
          <a:blip r:embed="rId2"/>
          <a:stretch>
            <a:fillRect/>
          </a:stretch>
        </p:blipFill>
        <p:spPr>
          <a:xfrm>
            <a:off x="350804" y="3917122"/>
            <a:ext cx="7412492" cy="4269596"/>
          </a:xfrm>
        </p:spPr>
      </p:pic>
      <p:sp>
        <p:nvSpPr>
          <p:cNvPr id="6" name="Tijdelijke aanduiding voor inhoud 2">
            <a:extLst>
              <a:ext uri="{FF2B5EF4-FFF2-40B4-BE49-F238E27FC236}">
                <a16:creationId xmlns:a16="http://schemas.microsoft.com/office/drawing/2014/main" id="{78C77AAA-401C-7D40-86D7-24543A4E8645}"/>
              </a:ext>
            </a:extLst>
          </p:cNvPr>
          <p:cNvSpPr txBox="1">
            <a:spLocks/>
          </p:cNvSpPr>
          <p:nvPr/>
        </p:nvSpPr>
        <p:spPr>
          <a:xfrm>
            <a:off x="7763296" y="4135784"/>
            <a:ext cx="5241505" cy="4641427"/>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987" dirty="0"/>
              <a:t>Meer trainen/bewegen kan juist ook een averechts effect hebben!</a:t>
            </a:r>
          </a:p>
          <a:p>
            <a:pPr marL="0" indent="0">
              <a:buNone/>
            </a:pPr>
            <a:endParaRPr lang="nl-NL" sz="2987" dirty="0"/>
          </a:p>
          <a:p>
            <a:pPr marL="0" indent="0">
              <a:buNone/>
            </a:pPr>
            <a:r>
              <a:rPr lang="nl-NL" sz="2987" dirty="0"/>
              <a:t>Zeker bij vermoeide patiënten met een slechte conditie</a:t>
            </a:r>
          </a:p>
          <a:p>
            <a:endParaRPr lang="nl-NL" sz="2987" dirty="0"/>
          </a:p>
        </p:txBody>
      </p:sp>
    </p:spTree>
    <p:extLst>
      <p:ext uri="{BB962C8B-B14F-4D97-AF65-F5344CB8AC3E}">
        <p14:creationId xmlns:p14="http://schemas.microsoft.com/office/powerpoint/2010/main" val="104761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FFBDB-EAB4-CD4D-89CA-A9233ED2BBDD}"/>
              </a:ext>
            </a:extLst>
          </p:cNvPr>
          <p:cNvSpPr>
            <a:spLocks noGrp="1"/>
          </p:cNvSpPr>
          <p:nvPr>
            <p:ph type="title"/>
          </p:nvPr>
        </p:nvSpPr>
        <p:spPr>
          <a:xfrm>
            <a:off x="952500" y="1049131"/>
            <a:ext cx="11099800" cy="2159000"/>
          </a:xfrm>
        </p:spPr>
        <p:txBody>
          <a:bodyPr>
            <a:normAutofit fontScale="90000"/>
          </a:bodyPr>
          <a:lstStyle/>
          <a:p>
            <a:r>
              <a:rPr lang="nl-NL" dirty="0"/>
              <a:t>Casus vermoeidheid – Follow-up</a:t>
            </a:r>
          </a:p>
        </p:txBody>
      </p:sp>
      <p:sp>
        <p:nvSpPr>
          <p:cNvPr id="3" name="Tijdelijke aanduiding voor inhoud 2">
            <a:extLst>
              <a:ext uri="{FF2B5EF4-FFF2-40B4-BE49-F238E27FC236}">
                <a16:creationId xmlns:a16="http://schemas.microsoft.com/office/drawing/2014/main" id="{574AB880-C7EA-224C-B486-759AEFDF5AC4}"/>
              </a:ext>
            </a:extLst>
          </p:cNvPr>
          <p:cNvSpPr>
            <a:spLocks noGrp="1"/>
          </p:cNvSpPr>
          <p:nvPr>
            <p:ph idx="1"/>
          </p:nvPr>
        </p:nvSpPr>
        <p:spPr/>
        <p:txBody>
          <a:bodyPr>
            <a:normAutofit/>
          </a:bodyPr>
          <a:lstStyle/>
          <a:p>
            <a:pPr indent="-457200"/>
            <a:r>
              <a:rPr lang="nl-NL" dirty="0"/>
              <a:t>(Telefonisch) herhaalconsult</a:t>
            </a:r>
          </a:p>
          <a:p>
            <a:r>
              <a:rPr lang="nl-NL" dirty="0"/>
              <a:t>Na 3-6 maanden eventueel herhalen inspanningstest</a:t>
            </a:r>
          </a:p>
          <a:p>
            <a:pPr lvl="1"/>
            <a:r>
              <a:rPr lang="nl-NL" dirty="0"/>
              <a:t>Bijsturen trainingsprogramma</a:t>
            </a:r>
          </a:p>
          <a:p>
            <a:pPr lvl="1"/>
            <a:r>
              <a:rPr lang="nl-NL" dirty="0"/>
              <a:t>Motiveren: objectieve verbetering motiveert om door te gaan</a:t>
            </a:r>
          </a:p>
          <a:p>
            <a:endParaRPr lang="nl-NL" dirty="0"/>
          </a:p>
        </p:txBody>
      </p:sp>
    </p:spTree>
    <p:extLst>
      <p:ext uri="{BB962C8B-B14F-4D97-AF65-F5344CB8AC3E}">
        <p14:creationId xmlns:p14="http://schemas.microsoft.com/office/powerpoint/2010/main" val="350024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ECF06-9E38-3946-BB58-31AD5D72DA91}"/>
              </a:ext>
            </a:extLst>
          </p:cNvPr>
          <p:cNvSpPr>
            <a:spLocks noGrp="1"/>
          </p:cNvSpPr>
          <p:nvPr>
            <p:ph type="title"/>
          </p:nvPr>
        </p:nvSpPr>
        <p:spPr>
          <a:xfrm>
            <a:off x="952500" y="611809"/>
            <a:ext cx="11099800" cy="2159000"/>
          </a:xfrm>
        </p:spPr>
        <p:txBody>
          <a:bodyPr/>
          <a:lstStyle/>
          <a:p>
            <a:r>
              <a:rPr lang="nl-NL" dirty="0"/>
              <a:t>Post-COVID-19</a:t>
            </a:r>
          </a:p>
        </p:txBody>
      </p:sp>
      <p:pic>
        <p:nvPicPr>
          <p:cNvPr id="7" name="Tijdelijke aanduiding voor inhoud 4">
            <a:extLst>
              <a:ext uri="{FF2B5EF4-FFF2-40B4-BE49-F238E27FC236}">
                <a16:creationId xmlns:a16="http://schemas.microsoft.com/office/drawing/2014/main" id="{DE463BC3-A785-074A-B833-3D6C4C6B6190}"/>
              </a:ext>
            </a:extLst>
          </p:cNvPr>
          <p:cNvPicPr>
            <a:picLocks noChangeAspect="1"/>
          </p:cNvPicPr>
          <p:nvPr/>
        </p:nvPicPr>
        <p:blipFill rotWithShape="1">
          <a:blip r:embed="rId2"/>
          <a:srcRect b="44789"/>
          <a:stretch/>
        </p:blipFill>
        <p:spPr>
          <a:xfrm>
            <a:off x="2004342" y="2296124"/>
            <a:ext cx="8996115" cy="7024571"/>
          </a:xfrm>
          <a:prstGeom prst="rect">
            <a:avLst/>
          </a:prstGeom>
        </p:spPr>
      </p:pic>
    </p:spTree>
    <p:extLst>
      <p:ext uri="{BB962C8B-B14F-4D97-AF65-F5344CB8AC3E}">
        <p14:creationId xmlns:p14="http://schemas.microsoft.com/office/powerpoint/2010/main" val="402666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4CEAF-70E7-134C-BE02-853735B092D9}"/>
              </a:ext>
            </a:extLst>
          </p:cNvPr>
          <p:cNvSpPr>
            <a:spLocks noGrp="1"/>
          </p:cNvSpPr>
          <p:nvPr>
            <p:ph type="title"/>
          </p:nvPr>
        </p:nvSpPr>
        <p:spPr>
          <a:xfrm>
            <a:off x="952500" y="611809"/>
            <a:ext cx="11099800" cy="2159000"/>
          </a:xfrm>
        </p:spPr>
        <p:txBody>
          <a:bodyPr/>
          <a:lstStyle/>
          <a:p>
            <a:r>
              <a:rPr lang="nl-NL" dirty="0"/>
              <a:t>Post-COVID-19</a:t>
            </a:r>
          </a:p>
        </p:txBody>
      </p:sp>
      <p:pic>
        <p:nvPicPr>
          <p:cNvPr id="4" name="Tijdelijke aanduiding voor inhoud 4">
            <a:extLst>
              <a:ext uri="{FF2B5EF4-FFF2-40B4-BE49-F238E27FC236}">
                <a16:creationId xmlns:a16="http://schemas.microsoft.com/office/drawing/2014/main" id="{4CA17F7F-ED8D-C74D-A880-CBDEB25EF824}"/>
              </a:ext>
            </a:extLst>
          </p:cNvPr>
          <p:cNvPicPr>
            <a:picLocks noChangeAspect="1"/>
          </p:cNvPicPr>
          <p:nvPr/>
        </p:nvPicPr>
        <p:blipFill rotWithShape="1">
          <a:blip r:embed="rId2"/>
          <a:srcRect t="57370"/>
          <a:stretch/>
        </p:blipFill>
        <p:spPr>
          <a:xfrm>
            <a:off x="1427727" y="2770809"/>
            <a:ext cx="10149345" cy="6119190"/>
          </a:xfrm>
          <a:prstGeom prst="rect">
            <a:avLst/>
          </a:prstGeom>
        </p:spPr>
      </p:pic>
    </p:spTree>
    <p:extLst>
      <p:ext uri="{BB962C8B-B14F-4D97-AF65-F5344CB8AC3E}">
        <p14:creationId xmlns:p14="http://schemas.microsoft.com/office/powerpoint/2010/main" val="363154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D963-FA9B-204D-8B02-CA7F89C1D61B}"/>
              </a:ext>
            </a:extLst>
          </p:cNvPr>
          <p:cNvSpPr>
            <a:spLocks noGrp="1"/>
          </p:cNvSpPr>
          <p:nvPr>
            <p:ph type="title"/>
          </p:nvPr>
        </p:nvSpPr>
        <p:spPr>
          <a:xfrm>
            <a:off x="952500" y="472661"/>
            <a:ext cx="11099800" cy="2159000"/>
          </a:xfrm>
        </p:spPr>
        <p:txBody>
          <a:bodyPr>
            <a:normAutofit/>
          </a:bodyPr>
          <a:lstStyle/>
          <a:p>
            <a:r>
              <a:rPr lang="nl-NL" dirty="0"/>
              <a:t>Even voorstellen…</a:t>
            </a:r>
          </a:p>
        </p:txBody>
      </p:sp>
      <p:sp>
        <p:nvSpPr>
          <p:cNvPr id="3" name="Tijdelijke aanduiding voor inhoud 2">
            <a:extLst>
              <a:ext uri="{FF2B5EF4-FFF2-40B4-BE49-F238E27FC236}">
                <a16:creationId xmlns:a16="http://schemas.microsoft.com/office/drawing/2014/main" id="{9A683E32-6102-F843-95BC-16696E86C0F8}"/>
              </a:ext>
            </a:extLst>
          </p:cNvPr>
          <p:cNvSpPr>
            <a:spLocks noGrp="1"/>
          </p:cNvSpPr>
          <p:nvPr>
            <p:ph idx="1"/>
          </p:nvPr>
        </p:nvSpPr>
        <p:spPr>
          <a:xfrm>
            <a:off x="989188" y="3108739"/>
            <a:ext cx="12422011" cy="7347226"/>
          </a:xfrm>
        </p:spPr>
        <p:txBody>
          <a:bodyPr>
            <a:normAutofit/>
          </a:bodyPr>
          <a:lstStyle/>
          <a:p>
            <a:pPr indent="-457200">
              <a:lnSpc>
                <a:spcPct val="120000"/>
              </a:lnSpc>
              <a:spcBef>
                <a:spcPts val="0"/>
              </a:spcBef>
            </a:pPr>
            <a:r>
              <a:rPr lang="nl-NL" sz="3200" b="0" i="0" dirty="0">
                <a:solidFill>
                  <a:srgbClr val="222222"/>
                </a:solidFill>
                <a:effectLst/>
                <a:latin typeface="Helvetica Neue" panose="020B0604020202020204" charset="0"/>
              </a:rPr>
              <a:t>Sinds 2020 geregistreerd als sportarts</a:t>
            </a:r>
          </a:p>
          <a:p>
            <a:pPr indent="-457200">
              <a:lnSpc>
                <a:spcPct val="120000"/>
              </a:lnSpc>
              <a:spcBef>
                <a:spcPts val="0"/>
              </a:spcBef>
            </a:pPr>
            <a:endParaRPr lang="nl-NL" sz="3200" b="0" i="0" dirty="0">
              <a:solidFill>
                <a:srgbClr val="222222"/>
              </a:solidFill>
              <a:effectLst/>
              <a:latin typeface="Helvetica Neue" panose="020B0604020202020204" charset="0"/>
            </a:endParaRPr>
          </a:p>
          <a:p>
            <a:pPr indent="-457200">
              <a:lnSpc>
                <a:spcPct val="120000"/>
              </a:lnSpc>
              <a:spcBef>
                <a:spcPts val="0"/>
              </a:spcBef>
            </a:pPr>
            <a:r>
              <a:rPr lang="nl-NL" dirty="0">
                <a:solidFill>
                  <a:srgbClr val="222222"/>
                </a:solidFill>
                <a:latin typeface="Helvetica Neue" panose="020B0604020202020204" charset="0"/>
              </a:rPr>
              <a:t>W</a:t>
            </a:r>
            <a:r>
              <a:rPr lang="nl-NL" sz="3200" dirty="0">
                <a:solidFill>
                  <a:srgbClr val="222222"/>
                </a:solidFill>
                <a:latin typeface="Helvetica Neue" panose="020B0604020202020204" charset="0"/>
              </a:rPr>
              <a:t>erkzaam bij SMC Alkmaar en </a:t>
            </a:r>
          </a:p>
          <a:p>
            <a:pPr marL="0" indent="0">
              <a:lnSpc>
                <a:spcPct val="120000"/>
              </a:lnSpc>
              <a:spcBef>
                <a:spcPts val="0"/>
              </a:spcBef>
              <a:buNone/>
            </a:pPr>
            <a:r>
              <a:rPr lang="nl-NL" dirty="0">
                <a:solidFill>
                  <a:srgbClr val="222222"/>
                </a:solidFill>
                <a:latin typeface="Helvetica Neue" panose="020B0604020202020204" charset="0"/>
              </a:rPr>
              <a:t>     </a:t>
            </a:r>
            <a:r>
              <a:rPr lang="nl-NL" sz="3200" dirty="0">
                <a:solidFill>
                  <a:srgbClr val="222222"/>
                </a:solidFill>
                <a:latin typeface="Helvetica Neue" panose="020B0604020202020204" charset="0"/>
              </a:rPr>
              <a:t>Sportmedische Centra Plemper</a:t>
            </a:r>
            <a:endParaRPr lang="nl-NL" dirty="0">
              <a:solidFill>
                <a:srgbClr val="222222"/>
              </a:solidFill>
              <a:latin typeface="Helvetica Neue" panose="020B0604020202020204" charset="0"/>
            </a:endParaRPr>
          </a:p>
          <a:p>
            <a:pPr marL="0" indent="0">
              <a:lnSpc>
                <a:spcPct val="120000"/>
              </a:lnSpc>
              <a:spcBef>
                <a:spcPts val="0"/>
              </a:spcBef>
              <a:buNone/>
            </a:pPr>
            <a:endParaRPr lang="nl-NL" sz="3200" dirty="0">
              <a:solidFill>
                <a:srgbClr val="222222"/>
              </a:solidFill>
              <a:latin typeface="Helvetica Neue" panose="020B0604020202020204" charset="0"/>
            </a:endParaRPr>
          </a:p>
          <a:p>
            <a:pPr indent="-457200">
              <a:lnSpc>
                <a:spcPct val="120000"/>
              </a:lnSpc>
              <a:spcBef>
                <a:spcPts val="0"/>
              </a:spcBef>
            </a:pPr>
            <a:r>
              <a:rPr lang="nl-NL" dirty="0">
                <a:solidFill>
                  <a:srgbClr val="222222"/>
                </a:solidFill>
                <a:latin typeface="Helvetica Neue" panose="020B0604020202020204" charset="0"/>
              </a:rPr>
              <a:t>Collega Huib Plemper</a:t>
            </a:r>
            <a:endParaRPr lang="nl-NL" sz="3200" dirty="0">
              <a:solidFill>
                <a:srgbClr val="222222"/>
              </a:solidFill>
              <a:latin typeface="Helvetica Neue" panose="020B0604020202020204" charset="0"/>
            </a:endParaRPr>
          </a:p>
          <a:p>
            <a:pPr indent="-457200">
              <a:lnSpc>
                <a:spcPct val="120000"/>
              </a:lnSpc>
              <a:spcBef>
                <a:spcPts val="0"/>
              </a:spcBef>
            </a:pPr>
            <a:endParaRPr lang="nl-NL" dirty="0">
              <a:solidFill>
                <a:srgbClr val="222222"/>
              </a:solidFill>
              <a:latin typeface="Helvetica Neue" panose="020B0604020202020204" charset="0"/>
            </a:endParaRPr>
          </a:p>
          <a:p>
            <a:pPr indent="-457200">
              <a:lnSpc>
                <a:spcPct val="120000"/>
              </a:lnSpc>
              <a:spcBef>
                <a:spcPts val="0"/>
              </a:spcBef>
            </a:pPr>
            <a:r>
              <a:rPr lang="nl-NL" dirty="0">
                <a:solidFill>
                  <a:srgbClr val="222222"/>
                </a:solidFill>
                <a:latin typeface="Helvetica Neue" panose="020B0604020202020204" charset="0"/>
              </a:rPr>
              <a:t>Duikerarts MED-level 1</a:t>
            </a:r>
          </a:p>
          <a:p>
            <a:pPr indent="-457200">
              <a:lnSpc>
                <a:spcPct val="120000"/>
              </a:lnSpc>
              <a:spcBef>
                <a:spcPts val="0"/>
              </a:spcBef>
            </a:pPr>
            <a:endParaRPr lang="nl-NL" sz="3200" dirty="0">
              <a:solidFill>
                <a:srgbClr val="222222"/>
              </a:solidFill>
              <a:latin typeface="Helvetica Neue" panose="020B0604020202020204" charset="0"/>
            </a:endParaRPr>
          </a:p>
          <a:p>
            <a:pPr indent="-457200">
              <a:lnSpc>
                <a:spcPct val="120000"/>
              </a:lnSpc>
              <a:spcBef>
                <a:spcPts val="0"/>
              </a:spcBef>
            </a:pPr>
            <a:r>
              <a:rPr lang="nl-NL" dirty="0">
                <a:solidFill>
                  <a:srgbClr val="222222"/>
                </a:solidFill>
                <a:latin typeface="Helvetica Neue" panose="020B0604020202020204" charset="0"/>
              </a:rPr>
              <a:t>Sportmedische begeleiding bij de KNVB</a:t>
            </a:r>
          </a:p>
          <a:p>
            <a:pPr marL="0" indent="0">
              <a:lnSpc>
                <a:spcPct val="120000"/>
              </a:lnSpc>
              <a:spcBef>
                <a:spcPts val="0"/>
              </a:spcBef>
              <a:buNone/>
            </a:pPr>
            <a:endParaRPr lang="nl-NL" dirty="0">
              <a:solidFill>
                <a:srgbClr val="222222"/>
              </a:solidFill>
              <a:latin typeface="Helvetica Neue" panose="020B0604020202020204" charset="0"/>
            </a:endParaRPr>
          </a:p>
          <a:p>
            <a:pPr indent="-457200">
              <a:lnSpc>
                <a:spcPct val="120000"/>
              </a:lnSpc>
              <a:spcBef>
                <a:spcPts val="0"/>
              </a:spcBef>
            </a:pPr>
            <a:r>
              <a:rPr lang="nl-NL" dirty="0">
                <a:solidFill>
                  <a:srgbClr val="222222"/>
                </a:solidFill>
                <a:latin typeface="Helvetica Neue" panose="020B0604020202020204" charset="0"/>
              </a:rPr>
              <a:t>Vanaf volgende week weer werkzaam na zwangerschapsverlof</a:t>
            </a:r>
          </a:p>
          <a:p>
            <a:pPr indent="-457200">
              <a:lnSpc>
                <a:spcPct val="120000"/>
              </a:lnSpc>
              <a:spcBef>
                <a:spcPts val="0"/>
              </a:spcBef>
            </a:pPr>
            <a:endParaRPr lang="nl-NL" sz="3200" dirty="0">
              <a:solidFill>
                <a:srgbClr val="222222"/>
              </a:solidFill>
              <a:latin typeface="Helvetica Neue" panose="020B0604020202020204" charset="0"/>
            </a:endParaRPr>
          </a:p>
          <a:p>
            <a:pPr indent="-457200">
              <a:lnSpc>
                <a:spcPct val="120000"/>
              </a:lnSpc>
              <a:spcBef>
                <a:spcPts val="0"/>
              </a:spcBef>
            </a:pPr>
            <a:endParaRPr lang="nl-NL" sz="3200" dirty="0">
              <a:solidFill>
                <a:srgbClr val="222222"/>
              </a:solidFill>
              <a:latin typeface="Helvetica Neue" panose="020B0604020202020204" charset="0"/>
            </a:endParaRPr>
          </a:p>
          <a:p>
            <a:pPr indent="-457200">
              <a:lnSpc>
                <a:spcPct val="120000"/>
              </a:lnSpc>
              <a:spcBef>
                <a:spcPts val="0"/>
              </a:spcBef>
            </a:pPr>
            <a:endParaRPr lang="nl-NL" sz="3200" dirty="0">
              <a:solidFill>
                <a:srgbClr val="222222"/>
              </a:solidFill>
              <a:latin typeface="Helvetica Neue" panose="020B0604020202020204" charset="0"/>
            </a:endParaRPr>
          </a:p>
          <a:p>
            <a:pPr marL="0" indent="0">
              <a:spcBef>
                <a:spcPts val="0"/>
              </a:spcBef>
              <a:buNone/>
            </a:pPr>
            <a:endParaRPr lang="nl-NL" dirty="0"/>
          </a:p>
        </p:txBody>
      </p:sp>
      <p:pic>
        <p:nvPicPr>
          <p:cNvPr id="5" name="Picture 4">
            <a:extLst>
              <a:ext uri="{FF2B5EF4-FFF2-40B4-BE49-F238E27FC236}">
                <a16:creationId xmlns:a16="http://schemas.microsoft.com/office/drawing/2014/main" id="{FD8CE986-4F96-A8D1-4CA5-76DD62793F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20"/>
          <a:stretch/>
        </p:blipFill>
        <p:spPr bwMode="auto">
          <a:xfrm>
            <a:off x="8842511" y="2941982"/>
            <a:ext cx="3959090" cy="462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8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F282F-2115-9645-BD5E-5D6C31AA7B43}"/>
              </a:ext>
            </a:extLst>
          </p:cNvPr>
          <p:cNvSpPr>
            <a:spLocks noGrp="1"/>
          </p:cNvSpPr>
          <p:nvPr>
            <p:ph type="title"/>
          </p:nvPr>
        </p:nvSpPr>
        <p:spPr>
          <a:xfrm>
            <a:off x="952500" y="591930"/>
            <a:ext cx="11099800" cy="2159000"/>
          </a:xfrm>
        </p:spPr>
        <p:txBody>
          <a:bodyPr/>
          <a:lstStyle/>
          <a:p>
            <a:r>
              <a:rPr lang="nl-NL" dirty="0"/>
              <a:t>Take home </a:t>
            </a:r>
            <a:r>
              <a:rPr lang="nl-NL" dirty="0" err="1"/>
              <a:t>messages</a:t>
            </a:r>
            <a:endParaRPr lang="nl-NL" dirty="0"/>
          </a:p>
        </p:txBody>
      </p:sp>
      <p:sp>
        <p:nvSpPr>
          <p:cNvPr id="3" name="Tijdelijke aanduiding voor inhoud 2">
            <a:extLst>
              <a:ext uri="{FF2B5EF4-FFF2-40B4-BE49-F238E27FC236}">
                <a16:creationId xmlns:a16="http://schemas.microsoft.com/office/drawing/2014/main" id="{179D1745-88D7-D24D-B00E-D8322BA74E33}"/>
              </a:ext>
            </a:extLst>
          </p:cNvPr>
          <p:cNvSpPr>
            <a:spLocks noGrp="1"/>
          </p:cNvSpPr>
          <p:nvPr>
            <p:ph idx="1"/>
          </p:nvPr>
        </p:nvSpPr>
        <p:spPr>
          <a:xfrm>
            <a:off x="835660" y="2584174"/>
            <a:ext cx="11216640" cy="7436900"/>
          </a:xfrm>
        </p:spPr>
        <p:txBody>
          <a:bodyPr>
            <a:normAutofit fontScale="92500" lnSpcReduction="10000"/>
          </a:bodyPr>
          <a:lstStyle/>
          <a:p>
            <a:pPr>
              <a:spcBef>
                <a:spcPts val="0"/>
              </a:spcBef>
            </a:pPr>
            <a:r>
              <a:rPr lang="nl-NL" dirty="0"/>
              <a:t>Diverse werkzaamheden binnen het SMC Alkmaar met zowel verzekerde als onverzekerde zorg</a:t>
            </a:r>
          </a:p>
          <a:p>
            <a:pPr>
              <a:spcBef>
                <a:spcPts val="0"/>
              </a:spcBef>
            </a:pPr>
            <a:endParaRPr lang="nl-NL" dirty="0"/>
          </a:p>
          <a:p>
            <a:pPr>
              <a:spcBef>
                <a:spcPts val="0"/>
              </a:spcBef>
            </a:pPr>
            <a:r>
              <a:rPr lang="nl-NL" dirty="0"/>
              <a:t>Verwijzen kan via Zorgdomein</a:t>
            </a:r>
          </a:p>
          <a:p>
            <a:pPr>
              <a:spcBef>
                <a:spcPts val="0"/>
              </a:spcBef>
            </a:pPr>
            <a:endParaRPr lang="nl-NL" dirty="0"/>
          </a:p>
          <a:p>
            <a:pPr>
              <a:spcBef>
                <a:spcPts val="0"/>
              </a:spcBef>
            </a:pPr>
            <a:r>
              <a:rPr lang="nl-NL" dirty="0"/>
              <a:t>Indicatie voor CPET: van (top)sporters tot chronisch zieken</a:t>
            </a:r>
          </a:p>
          <a:p>
            <a:pPr>
              <a:spcBef>
                <a:spcPts val="0"/>
              </a:spcBef>
            </a:pPr>
            <a:endParaRPr lang="nl-NL" dirty="0"/>
          </a:p>
          <a:p>
            <a:pPr>
              <a:spcBef>
                <a:spcPts val="0"/>
              </a:spcBef>
            </a:pPr>
            <a:r>
              <a:rPr lang="nl-NL" dirty="0"/>
              <a:t>Geeft een beeld van de conditie en de beperkende factor bij inspanning (hart, longen of perifeer/spieren)</a:t>
            </a:r>
          </a:p>
          <a:p>
            <a:pPr>
              <a:spcBef>
                <a:spcPts val="0"/>
              </a:spcBef>
            </a:pPr>
            <a:endParaRPr lang="nl-NL" dirty="0"/>
          </a:p>
          <a:p>
            <a:pPr>
              <a:spcBef>
                <a:spcPts val="0"/>
              </a:spcBef>
            </a:pPr>
            <a:r>
              <a:rPr lang="nl-NL" dirty="0"/>
              <a:t>Door middel van trainingszones kan er gerichter getraind worden</a:t>
            </a:r>
          </a:p>
          <a:p>
            <a:pPr>
              <a:spcBef>
                <a:spcPts val="0"/>
              </a:spcBef>
            </a:pPr>
            <a:endParaRPr lang="nl-NL" dirty="0"/>
          </a:p>
          <a:p>
            <a:pPr>
              <a:spcBef>
                <a:spcPts val="0"/>
              </a:spcBef>
            </a:pPr>
            <a:r>
              <a:rPr lang="nl-NL" dirty="0"/>
              <a:t>Het advies ‘ga maar meer bewegen’ kan een averechts effect hebben bij vermoeide patiënten/post-COVID. Inspanningsdiagnostiek kan gebruikt worden voor een advies op maat.</a:t>
            </a:r>
          </a:p>
          <a:p>
            <a:endParaRPr lang="nl-NL" dirty="0"/>
          </a:p>
        </p:txBody>
      </p:sp>
    </p:spTree>
    <p:extLst>
      <p:ext uri="{BB962C8B-B14F-4D97-AF65-F5344CB8AC3E}">
        <p14:creationId xmlns:p14="http://schemas.microsoft.com/office/powerpoint/2010/main" val="442251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F282F-2115-9645-BD5E-5D6C31AA7B43}"/>
              </a:ext>
            </a:extLst>
          </p:cNvPr>
          <p:cNvSpPr>
            <a:spLocks noGrp="1"/>
          </p:cNvSpPr>
          <p:nvPr>
            <p:ph type="title"/>
          </p:nvPr>
        </p:nvSpPr>
        <p:spPr>
          <a:xfrm>
            <a:off x="952500" y="591930"/>
            <a:ext cx="11099800" cy="2159000"/>
          </a:xfrm>
        </p:spPr>
        <p:txBody>
          <a:bodyPr>
            <a:normAutofit fontScale="90000"/>
          </a:bodyPr>
          <a:lstStyle/>
          <a:p>
            <a:r>
              <a:rPr lang="nl-NL" dirty="0"/>
              <a:t>Ruimte voor vragen/discussie</a:t>
            </a:r>
          </a:p>
        </p:txBody>
      </p:sp>
      <p:pic>
        <p:nvPicPr>
          <p:cNvPr id="1026" name="Picture 2" descr="Sports Question Mark Royalty-Free Images, Stock Photos &amp; Pictures |  Shutterstock">
            <a:extLst>
              <a:ext uri="{FF2B5EF4-FFF2-40B4-BE49-F238E27FC236}">
                <a16:creationId xmlns:a16="http://schemas.microsoft.com/office/drawing/2014/main" id="{C7F53FC0-A3CF-ECB8-C470-F9E7551239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442"/>
          <a:stretch/>
        </p:blipFill>
        <p:spPr bwMode="auto">
          <a:xfrm>
            <a:off x="4297552" y="2750930"/>
            <a:ext cx="3587491" cy="464107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C1F47EF-7780-66CB-D53F-835D4BCA655E}"/>
              </a:ext>
            </a:extLst>
          </p:cNvPr>
          <p:cNvSpPr txBox="1">
            <a:spLocks/>
          </p:cNvSpPr>
          <p:nvPr/>
        </p:nvSpPr>
        <p:spPr>
          <a:xfrm>
            <a:off x="835660" y="2584174"/>
            <a:ext cx="11216640" cy="7436900"/>
          </a:xfrm>
          <a:prstGeom prst="rect">
            <a:avLst/>
          </a:prstGeom>
          <a:noFill/>
          <a:ln>
            <a:noFill/>
          </a:ln>
        </p:spPr>
        <p:txBody>
          <a:bodyPr spcFirstLastPara="1" wrap="square" lIns="50800" tIns="50800" rIns="50800" bIns="50800" anchor="ctr" anchorCtr="0">
            <a:normAutofit/>
          </a:bodyPr>
          <a:lstStyle>
            <a:defPPr marR="0" lvl="0" algn="l" rtl="0">
              <a:lnSpc>
                <a:spcPct val="100000"/>
              </a:lnSpc>
              <a:spcBef>
                <a:spcPts val="0"/>
              </a:spcBef>
              <a:spcAft>
                <a:spcPts val="0"/>
              </a:spcAft>
            </a:defPPr>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pPr marL="0" indent="0" algn="ctr">
              <a:buNone/>
            </a:pPr>
            <a:endParaRPr lang="nl-NL" dirty="0"/>
          </a:p>
          <a:p>
            <a:pPr marL="0" indent="0" algn="ctr">
              <a:buNone/>
            </a:pPr>
            <a:endParaRPr lang="nl-NL" dirty="0"/>
          </a:p>
          <a:p>
            <a:pPr marL="0" indent="0" algn="ctr">
              <a:buNone/>
            </a:pPr>
            <a:endParaRPr lang="nl-NL" dirty="0"/>
          </a:p>
          <a:p>
            <a:pPr marL="0" indent="0" algn="ctr">
              <a:buNone/>
            </a:pPr>
            <a:endParaRPr lang="nl-NL" dirty="0"/>
          </a:p>
          <a:p>
            <a:pPr marL="0" indent="0" algn="ctr">
              <a:buNone/>
            </a:pPr>
            <a:r>
              <a:rPr lang="nl-NL" dirty="0"/>
              <a:t>Of neem contact op via: </a:t>
            </a:r>
            <a:r>
              <a:rPr lang="nl-NL" b="1" dirty="0"/>
              <a:t>britt.valk@smcalkmaar.nl</a:t>
            </a:r>
          </a:p>
        </p:txBody>
      </p:sp>
    </p:spTree>
    <p:extLst>
      <p:ext uri="{BB962C8B-B14F-4D97-AF65-F5344CB8AC3E}">
        <p14:creationId xmlns:p14="http://schemas.microsoft.com/office/powerpoint/2010/main" val="349445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D963-FA9B-204D-8B02-CA7F89C1D61B}"/>
              </a:ext>
            </a:extLst>
          </p:cNvPr>
          <p:cNvSpPr>
            <a:spLocks noGrp="1"/>
          </p:cNvSpPr>
          <p:nvPr>
            <p:ph type="title"/>
          </p:nvPr>
        </p:nvSpPr>
        <p:spPr>
          <a:xfrm>
            <a:off x="952500" y="472661"/>
            <a:ext cx="11099800" cy="2159000"/>
          </a:xfrm>
        </p:spPr>
        <p:txBody>
          <a:bodyPr>
            <a:normAutofit/>
          </a:bodyPr>
          <a:lstStyle/>
          <a:p>
            <a:r>
              <a:rPr lang="nl-NL" dirty="0"/>
              <a:t>Even voorstellen…</a:t>
            </a:r>
          </a:p>
        </p:txBody>
      </p:sp>
      <p:sp>
        <p:nvSpPr>
          <p:cNvPr id="3" name="Tijdelijke aanduiding voor inhoud 2">
            <a:extLst>
              <a:ext uri="{FF2B5EF4-FFF2-40B4-BE49-F238E27FC236}">
                <a16:creationId xmlns:a16="http://schemas.microsoft.com/office/drawing/2014/main" id="{9A683E32-6102-F843-95BC-16696E86C0F8}"/>
              </a:ext>
            </a:extLst>
          </p:cNvPr>
          <p:cNvSpPr>
            <a:spLocks noGrp="1"/>
          </p:cNvSpPr>
          <p:nvPr>
            <p:ph idx="1"/>
          </p:nvPr>
        </p:nvSpPr>
        <p:spPr>
          <a:xfrm>
            <a:off x="989189" y="2631661"/>
            <a:ext cx="8748399" cy="6639338"/>
          </a:xfrm>
        </p:spPr>
        <p:txBody>
          <a:bodyPr>
            <a:normAutofit fontScale="85000" lnSpcReduction="10000"/>
          </a:bodyPr>
          <a:lstStyle/>
          <a:p>
            <a:pPr marL="0" indent="0">
              <a:lnSpc>
                <a:spcPct val="120000"/>
              </a:lnSpc>
              <a:spcBef>
                <a:spcPts val="0"/>
              </a:spcBef>
              <a:buNone/>
            </a:pPr>
            <a:r>
              <a:rPr lang="nl-NL" dirty="0">
                <a:solidFill>
                  <a:srgbClr val="222222"/>
                </a:solidFill>
                <a:latin typeface="Helvetica Neue" panose="020B0604020202020204" charset="0"/>
              </a:rPr>
              <a:t>Collega </a:t>
            </a:r>
            <a:r>
              <a:rPr lang="nl-NL" sz="3200" dirty="0">
                <a:solidFill>
                  <a:srgbClr val="222222"/>
                </a:solidFill>
                <a:latin typeface="Helvetica Neue" panose="020B0604020202020204" charset="0"/>
              </a:rPr>
              <a:t>Huib Plemper</a:t>
            </a:r>
          </a:p>
          <a:p>
            <a:pPr lvl="1" indent="-457200">
              <a:lnSpc>
                <a:spcPct val="120000"/>
              </a:lnSpc>
              <a:spcBef>
                <a:spcPts val="0"/>
              </a:spcBef>
            </a:pPr>
            <a:endParaRPr lang="nl-NL" dirty="0">
              <a:solidFill>
                <a:srgbClr val="222222"/>
              </a:solidFill>
              <a:latin typeface="Helvetica Neue" panose="020B0604020202020204" charset="0"/>
            </a:endParaRPr>
          </a:p>
          <a:p>
            <a:pPr lvl="1" indent="-457200">
              <a:lnSpc>
                <a:spcPct val="120000"/>
              </a:lnSpc>
              <a:spcBef>
                <a:spcPts val="0"/>
              </a:spcBef>
            </a:pPr>
            <a:r>
              <a:rPr lang="nl-NL" dirty="0">
                <a:solidFill>
                  <a:srgbClr val="222222"/>
                </a:solidFill>
                <a:latin typeface="Helvetica Neue" panose="020B0604020202020204" charset="0"/>
              </a:rPr>
              <a:t>Geregistreerd als sportarts sinds 1993</a:t>
            </a:r>
          </a:p>
          <a:p>
            <a:pPr lvl="1" indent="-457200">
              <a:lnSpc>
                <a:spcPct val="120000"/>
              </a:lnSpc>
              <a:spcBef>
                <a:spcPts val="0"/>
              </a:spcBef>
            </a:pPr>
            <a:endParaRPr lang="nl-NL" dirty="0">
              <a:solidFill>
                <a:srgbClr val="222222"/>
              </a:solidFill>
              <a:latin typeface="Helvetica Neue" panose="020B0604020202020204" charset="0"/>
            </a:endParaRPr>
          </a:p>
          <a:p>
            <a:pPr lvl="1" indent="-457200">
              <a:lnSpc>
                <a:spcPct val="120000"/>
              </a:lnSpc>
              <a:spcBef>
                <a:spcPts val="0"/>
              </a:spcBef>
            </a:pPr>
            <a:r>
              <a:rPr lang="nl-NL" dirty="0">
                <a:solidFill>
                  <a:srgbClr val="222222"/>
                </a:solidFill>
                <a:latin typeface="Helvetica Neue" panose="020B0604020202020204" charset="0"/>
              </a:rPr>
              <a:t>Eigenaar van Sportmedische Centra Plemper (</a:t>
            </a:r>
            <a:r>
              <a:rPr lang="nl-NL" sz="3200" dirty="0">
                <a:solidFill>
                  <a:schemeClr val="tx1"/>
                </a:solidFill>
                <a:latin typeface="Helvetica Neue" panose="020B0604020202020204" charset="0"/>
              </a:rPr>
              <a:t>Hoorn, Purmerend, Amsterdam, Almere en Baarn)</a:t>
            </a:r>
          </a:p>
          <a:p>
            <a:pPr lvl="1" indent="-457200">
              <a:lnSpc>
                <a:spcPct val="120000"/>
              </a:lnSpc>
              <a:spcBef>
                <a:spcPts val="0"/>
              </a:spcBef>
            </a:pPr>
            <a:endParaRPr lang="nl-NL" sz="3200" b="0" i="0" dirty="0">
              <a:solidFill>
                <a:schemeClr val="tx1"/>
              </a:solidFill>
              <a:effectLst/>
              <a:latin typeface="Helvetica Neue" panose="020B0604020202020204" charset="0"/>
            </a:endParaRPr>
          </a:p>
          <a:p>
            <a:pPr lvl="1" indent="-457200">
              <a:lnSpc>
                <a:spcPct val="120000"/>
              </a:lnSpc>
              <a:spcBef>
                <a:spcPts val="0"/>
              </a:spcBef>
            </a:pPr>
            <a:r>
              <a:rPr lang="nl-NL" sz="3200" b="0" i="0" dirty="0">
                <a:solidFill>
                  <a:schemeClr val="tx1"/>
                </a:solidFill>
                <a:effectLst/>
                <a:latin typeface="Helvetica Neue" panose="020B0604020202020204" charset="0"/>
              </a:rPr>
              <a:t>Tot rec</a:t>
            </a:r>
            <a:r>
              <a:rPr lang="nl-NL" sz="3200" dirty="0">
                <a:solidFill>
                  <a:schemeClr val="tx1"/>
                </a:solidFill>
                <a:latin typeface="Helvetica Neue" panose="020B0604020202020204" charset="0"/>
              </a:rPr>
              <a:t>ent</a:t>
            </a:r>
            <a:r>
              <a:rPr lang="nl-NL" sz="3200" b="0" i="0" dirty="0">
                <a:solidFill>
                  <a:schemeClr val="tx1"/>
                </a:solidFill>
                <a:effectLst/>
                <a:latin typeface="Helvetica Neue" panose="020B0604020202020204" charset="0"/>
              </a:rPr>
              <a:t> hoofdopleider Sportgeneeskunde Meander Medisch Centrum Amersfoort/Baarn</a:t>
            </a:r>
          </a:p>
          <a:p>
            <a:pPr lvl="1" indent="-457200">
              <a:lnSpc>
                <a:spcPct val="120000"/>
              </a:lnSpc>
              <a:spcBef>
                <a:spcPts val="0"/>
              </a:spcBef>
            </a:pPr>
            <a:endParaRPr lang="nl-NL" dirty="0">
              <a:solidFill>
                <a:srgbClr val="222222"/>
              </a:solidFill>
              <a:latin typeface="Helvetica Neue" panose="020B0604020202020204" charset="0"/>
            </a:endParaRPr>
          </a:p>
          <a:p>
            <a:pPr lvl="1" indent="-457200">
              <a:lnSpc>
                <a:spcPct val="120000"/>
              </a:lnSpc>
              <a:spcBef>
                <a:spcPts val="0"/>
              </a:spcBef>
            </a:pPr>
            <a:r>
              <a:rPr lang="nl-NL" dirty="0">
                <a:solidFill>
                  <a:srgbClr val="222222"/>
                </a:solidFill>
                <a:latin typeface="Helvetica Neue" panose="020B0604020202020204" charset="0"/>
              </a:rPr>
              <a:t>Uitgebreide ervaring sportmedische begeleiding (</a:t>
            </a:r>
            <a:r>
              <a:rPr lang="nl-NL" dirty="0" err="1">
                <a:solidFill>
                  <a:srgbClr val="222222"/>
                </a:solidFill>
                <a:latin typeface="Helvetica Neue" panose="020B0604020202020204" charset="0"/>
              </a:rPr>
              <a:t>oa</a:t>
            </a:r>
            <a:r>
              <a:rPr lang="nl-NL" dirty="0">
                <a:solidFill>
                  <a:srgbClr val="222222"/>
                </a:solidFill>
                <a:latin typeface="Helvetica Neue" panose="020B0604020202020204" charset="0"/>
              </a:rPr>
              <a:t>. Nederlands Elftal, Ajax, Nederlands dames volleybalteam en Nederlands dames hockeyteam) </a:t>
            </a:r>
          </a:p>
          <a:p>
            <a:pPr lvl="1" indent="-457200">
              <a:lnSpc>
                <a:spcPct val="120000"/>
              </a:lnSpc>
              <a:spcBef>
                <a:spcPts val="0"/>
              </a:spcBef>
            </a:pPr>
            <a:endParaRPr lang="nl-NL" dirty="0">
              <a:solidFill>
                <a:srgbClr val="222222"/>
              </a:solidFill>
              <a:latin typeface="Helvetica Neue" panose="020B0604020202020204" charset="0"/>
            </a:endParaRPr>
          </a:p>
          <a:p>
            <a:pPr marL="0" indent="0">
              <a:spcBef>
                <a:spcPts val="0"/>
              </a:spcBef>
              <a:buNone/>
            </a:pPr>
            <a:endParaRPr lang="nl-NL" dirty="0"/>
          </a:p>
        </p:txBody>
      </p:sp>
      <p:pic>
        <p:nvPicPr>
          <p:cNvPr id="4" name="Picture 2">
            <a:extLst>
              <a:ext uri="{FF2B5EF4-FFF2-40B4-BE49-F238E27FC236}">
                <a16:creationId xmlns:a16="http://schemas.microsoft.com/office/drawing/2014/main" id="{DEC35B06-342C-E2CE-AFD9-6714588C83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22938" r="17585"/>
          <a:stretch/>
        </p:blipFill>
        <p:spPr bwMode="auto">
          <a:xfrm>
            <a:off x="9737588" y="3876917"/>
            <a:ext cx="2778538" cy="414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4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8ACB8-2F3A-4741-A599-BDB9FC595E50}"/>
              </a:ext>
            </a:extLst>
          </p:cNvPr>
          <p:cNvSpPr>
            <a:spLocks noGrp="1"/>
          </p:cNvSpPr>
          <p:nvPr>
            <p:ph type="title"/>
          </p:nvPr>
        </p:nvSpPr>
        <p:spPr>
          <a:xfrm>
            <a:off x="952500" y="617882"/>
            <a:ext cx="11099800" cy="2159000"/>
          </a:xfrm>
        </p:spPr>
        <p:txBody>
          <a:bodyPr/>
          <a:lstStyle/>
          <a:p>
            <a:r>
              <a:rPr lang="nl-NL" dirty="0"/>
              <a:t>SMC Alkmaar</a:t>
            </a:r>
          </a:p>
        </p:txBody>
      </p:sp>
      <p:pic>
        <p:nvPicPr>
          <p:cNvPr id="2050" name="Picture 2" descr="Nieuwbouw sportcomplex De Meent Alkmaar - Vaessen">
            <a:extLst>
              <a:ext uri="{FF2B5EF4-FFF2-40B4-BE49-F238E27FC236}">
                <a16:creationId xmlns:a16="http://schemas.microsoft.com/office/drawing/2014/main" id="{02FF30EB-602A-0D16-4A7F-D550252FCD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500" y="2210119"/>
            <a:ext cx="11099800" cy="486194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2AF63C26-3F89-2C04-9A7B-98A9123D06F0}"/>
              </a:ext>
            </a:extLst>
          </p:cNvPr>
          <p:cNvSpPr txBox="1">
            <a:spLocks/>
          </p:cNvSpPr>
          <p:nvPr/>
        </p:nvSpPr>
        <p:spPr>
          <a:xfrm>
            <a:off x="952500" y="7169426"/>
            <a:ext cx="11099800" cy="2279374"/>
          </a:xfrm>
          <a:prstGeom prst="rect">
            <a:avLst/>
          </a:prstGeom>
          <a:noFill/>
          <a:ln>
            <a:noFill/>
          </a:ln>
        </p:spPr>
        <p:txBody>
          <a:bodyPr spcFirstLastPara="1" wrap="square" lIns="50800" tIns="50800" rIns="50800" bIns="50800" numCol="2" anchor="ctr" anchorCtr="0">
            <a:normAutofit fontScale="92500"/>
          </a:bodyPr>
          <a:lstStyle>
            <a:defPPr marR="0" lvl="0" algn="l" rtl="0">
              <a:lnSpc>
                <a:spcPct val="100000"/>
              </a:lnSpc>
              <a:spcBef>
                <a:spcPts val="0"/>
              </a:spcBef>
              <a:spcAft>
                <a:spcPts val="0"/>
              </a:spcAft>
            </a:defPPr>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pPr>
              <a:spcBef>
                <a:spcPts val="0"/>
              </a:spcBef>
            </a:pPr>
            <a:r>
              <a:rPr lang="nl-NL" dirty="0"/>
              <a:t>Consulten houdings- en bewegingsapparaat</a:t>
            </a:r>
          </a:p>
          <a:p>
            <a:pPr>
              <a:spcBef>
                <a:spcPts val="0"/>
              </a:spcBef>
            </a:pPr>
            <a:r>
              <a:rPr lang="nl-NL" dirty="0"/>
              <a:t>Consulten inspanning gebonden klachten</a:t>
            </a:r>
          </a:p>
          <a:p>
            <a:pPr>
              <a:spcBef>
                <a:spcPts val="0"/>
              </a:spcBef>
            </a:pPr>
            <a:r>
              <a:rPr lang="nl-NL" dirty="0"/>
              <a:t>Inspanningsdiagnostiek</a:t>
            </a:r>
          </a:p>
          <a:p>
            <a:pPr>
              <a:spcBef>
                <a:spcPts val="0"/>
              </a:spcBef>
            </a:pPr>
            <a:r>
              <a:rPr lang="nl-NL" dirty="0"/>
              <a:t>Sportmedische onderzoeken</a:t>
            </a:r>
          </a:p>
          <a:p>
            <a:pPr>
              <a:spcBef>
                <a:spcPts val="0"/>
              </a:spcBef>
            </a:pPr>
            <a:r>
              <a:rPr lang="nl-NL" dirty="0"/>
              <a:t>Sportkeuringen</a:t>
            </a:r>
          </a:p>
          <a:p>
            <a:pPr>
              <a:spcBef>
                <a:spcPts val="0"/>
              </a:spcBef>
            </a:pPr>
            <a:endParaRPr lang="nl-NL" dirty="0"/>
          </a:p>
        </p:txBody>
      </p:sp>
    </p:spTree>
    <p:extLst>
      <p:ext uri="{BB962C8B-B14F-4D97-AF65-F5344CB8AC3E}">
        <p14:creationId xmlns:p14="http://schemas.microsoft.com/office/powerpoint/2010/main" val="84253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747" y="1747520"/>
            <a:ext cx="12485462" cy="1219200"/>
          </a:xfrm>
        </p:spPr>
        <p:txBody>
          <a:bodyPr>
            <a:normAutofit fontScale="90000"/>
          </a:bodyPr>
          <a:lstStyle/>
          <a:p>
            <a:r>
              <a:rPr lang="nl-NL" dirty="0"/>
              <a:t>Verzekerde en onverzekerde zorg</a:t>
            </a:r>
          </a:p>
        </p:txBody>
      </p:sp>
      <p:sp>
        <p:nvSpPr>
          <p:cNvPr id="3" name="Tijdelijke aanduiding voor inhoud 2"/>
          <p:cNvSpPr>
            <a:spLocks noGrp="1"/>
          </p:cNvSpPr>
          <p:nvPr>
            <p:ph idx="1"/>
          </p:nvPr>
        </p:nvSpPr>
        <p:spPr>
          <a:xfrm>
            <a:off x="718857" y="3722093"/>
            <a:ext cx="11671926" cy="5289385"/>
          </a:xfrm>
        </p:spPr>
        <p:txBody>
          <a:bodyPr>
            <a:normAutofit fontScale="92500" lnSpcReduction="10000"/>
          </a:bodyPr>
          <a:lstStyle/>
          <a:p>
            <a:pPr marL="365771" indent="-365771">
              <a:spcBef>
                <a:spcPts val="0"/>
              </a:spcBef>
              <a:buFont typeface="Arial"/>
              <a:buChar char="•"/>
            </a:pPr>
            <a:r>
              <a:rPr lang="nl-NL" sz="3600" dirty="0"/>
              <a:t>Consulten en inspanningsdiagnostiek op verwijzing</a:t>
            </a:r>
          </a:p>
          <a:p>
            <a:pPr marL="365771" indent="-365771">
              <a:spcBef>
                <a:spcPts val="0"/>
              </a:spcBef>
              <a:buFont typeface="Arial"/>
              <a:buChar char="•"/>
            </a:pPr>
            <a:endParaRPr lang="nl-NL" sz="3600" dirty="0"/>
          </a:p>
          <a:p>
            <a:pPr marL="365771" indent="-365771">
              <a:spcBef>
                <a:spcPts val="0"/>
              </a:spcBef>
              <a:buFont typeface="Arial"/>
              <a:buChar char="•"/>
            </a:pPr>
            <a:r>
              <a:rPr lang="nl-NL" sz="3600" dirty="0"/>
              <a:t>Sportmedische onderzoeken, inspanningstesten en verplichte sportkeuringen zonder verwijzing</a:t>
            </a:r>
          </a:p>
          <a:p>
            <a:pPr marL="365771" indent="-365771">
              <a:spcBef>
                <a:spcPts val="0"/>
              </a:spcBef>
              <a:buFont typeface="Arial"/>
              <a:buChar char="•"/>
            </a:pPr>
            <a:endParaRPr lang="nl-NL" sz="3600" dirty="0"/>
          </a:p>
          <a:p>
            <a:pPr marL="365771" indent="-365771">
              <a:spcBef>
                <a:spcPts val="0"/>
              </a:spcBef>
              <a:buFont typeface="Arial"/>
              <a:buChar char="•"/>
            </a:pPr>
            <a:r>
              <a:rPr lang="nl-NL" sz="3600" dirty="0"/>
              <a:t>Onverzekerde zorg wordt (deels of volledig) vergoed vanuit de aanvullende verzekering</a:t>
            </a:r>
          </a:p>
          <a:p>
            <a:pPr marL="365771" indent="-365771">
              <a:spcBef>
                <a:spcPts val="0"/>
              </a:spcBef>
              <a:buFont typeface="Arial"/>
              <a:buChar char="•"/>
            </a:pPr>
            <a:endParaRPr lang="nl-NL" sz="3600" dirty="0"/>
          </a:p>
          <a:p>
            <a:pPr marL="0" indent="0">
              <a:spcBef>
                <a:spcPts val="0"/>
              </a:spcBef>
              <a:buNone/>
            </a:pPr>
            <a:endParaRPr lang="nl-NL" sz="3600" dirty="0"/>
          </a:p>
          <a:p>
            <a:pPr marL="0" indent="0">
              <a:spcBef>
                <a:spcPts val="0"/>
              </a:spcBef>
              <a:buNone/>
            </a:pPr>
            <a:r>
              <a:rPr lang="nl-NL" sz="3600" dirty="0"/>
              <a:t>Samenwerking NWZ, met name veel inspanningsdiagnostiek op verwijzing van specialisten NWZ</a:t>
            </a:r>
          </a:p>
        </p:txBody>
      </p:sp>
    </p:spTree>
    <p:extLst>
      <p:ext uri="{BB962C8B-B14F-4D97-AF65-F5344CB8AC3E}">
        <p14:creationId xmlns:p14="http://schemas.microsoft.com/office/powerpoint/2010/main" val="241466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987C7-44CC-8440-BF67-5115A49D6BE7}"/>
              </a:ext>
            </a:extLst>
          </p:cNvPr>
          <p:cNvSpPr>
            <a:spLocks noGrp="1"/>
          </p:cNvSpPr>
          <p:nvPr>
            <p:ph type="title"/>
          </p:nvPr>
        </p:nvSpPr>
        <p:spPr/>
        <p:txBody>
          <a:bodyPr>
            <a:normAutofit fontScale="90000"/>
          </a:bodyPr>
          <a:lstStyle/>
          <a:p>
            <a:br>
              <a:rPr lang="nl-NL" dirty="0"/>
            </a:br>
            <a:r>
              <a:rPr lang="nl-NL" dirty="0" err="1"/>
              <a:t>Spiro</a:t>
            </a:r>
            <a:r>
              <a:rPr lang="nl-NL" dirty="0"/>
              <a:t>-ergometrie </a:t>
            </a:r>
            <a:br>
              <a:rPr lang="nl-NL" dirty="0"/>
            </a:br>
            <a:r>
              <a:rPr lang="nl-NL" sz="4693" dirty="0"/>
              <a:t>(</a:t>
            </a:r>
            <a:r>
              <a:rPr lang="nl-NL" sz="4693" dirty="0" err="1"/>
              <a:t>Cardiopulmonary</a:t>
            </a:r>
            <a:r>
              <a:rPr lang="nl-NL" sz="4693" dirty="0"/>
              <a:t> </a:t>
            </a:r>
            <a:r>
              <a:rPr lang="nl-NL" sz="4693" dirty="0" err="1"/>
              <a:t>Exercise</a:t>
            </a:r>
            <a:r>
              <a:rPr lang="nl-NL" sz="4693" dirty="0"/>
              <a:t> </a:t>
            </a:r>
            <a:r>
              <a:rPr lang="nl-NL" sz="4693" dirty="0" err="1"/>
              <a:t>Testing</a:t>
            </a:r>
            <a:r>
              <a:rPr lang="nl-NL" sz="4693" dirty="0"/>
              <a:t> = CPET)</a:t>
            </a:r>
            <a:endParaRPr lang="nl-NL" dirty="0"/>
          </a:p>
        </p:txBody>
      </p:sp>
      <p:sp>
        <p:nvSpPr>
          <p:cNvPr id="3" name="Tijdelijke aanduiding voor inhoud 2">
            <a:extLst>
              <a:ext uri="{FF2B5EF4-FFF2-40B4-BE49-F238E27FC236}">
                <a16:creationId xmlns:a16="http://schemas.microsoft.com/office/drawing/2014/main" id="{11218AD1-A27A-554A-B757-3B5B96D3AFF0}"/>
              </a:ext>
            </a:extLst>
          </p:cNvPr>
          <p:cNvSpPr>
            <a:spLocks noGrp="1"/>
          </p:cNvSpPr>
          <p:nvPr>
            <p:ph idx="1"/>
          </p:nvPr>
        </p:nvSpPr>
        <p:spPr>
          <a:xfrm>
            <a:off x="952500" y="3213100"/>
            <a:ext cx="11099800" cy="6286500"/>
          </a:xfrm>
        </p:spPr>
        <p:txBody>
          <a:bodyPr>
            <a:normAutofit fontScale="32500" lnSpcReduction="20000"/>
          </a:bodyPr>
          <a:lstStyle/>
          <a:p>
            <a:pPr marL="0" indent="0">
              <a:lnSpc>
                <a:spcPct val="120000"/>
              </a:lnSpc>
              <a:spcBef>
                <a:spcPts val="0"/>
              </a:spcBef>
              <a:buNone/>
            </a:pPr>
            <a:r>
              <a:rPr lang="nl-NL" sz="7680" dirty="0"/>
              <a:t>Inspanningstest met ademgasanalyse (fiets)</a:t>
            </a:r>
          </a:p>
          <a:p>
            <a:pPr marL="0" indent="0">
              <a:lnSpc>
                <a:spcPct val="120000"/>
              </a:lnSpc>
              <a:spcBef>
                <a:spcPts val="0"/>
              </a:spcBef>
              <a:buNone/>
            </a:pPr>
            <a:endParaRPr lang="nl-NL" sz="7680" dirty="0"/>
          </a:p>
          <a:p>
            <a:pPr marL="0" indent="0">
              <a:lnSpc>
                <a:spcPct val="120000"/>
              </a:lnSpc>
              <a:spcBef>
                <a:spcPts val="0"/>
              </a:spcBef>
              <a:buNone/>
            </a:pPr>
            <a:r>
              <a:rPr lang="nl-NL" sz="7680" dirty="0"/>
              <a:t>Gestandaardiseerd protocol</a:t>
            </a:r>
          </a:p>
          <a:p>
            <a:pPr lvl="1">
              <a:lnSpc>
                <a:spcPct val="120000"/>
              </a:lnSpc>
              <a:spcBef>
                <a:spcPts val="0"/>
              </a:spcBef>
            </a:pPr>
            <a:r>
              <a:rPr lang="nl-NL" sz="7680" dirty="0"/>
              <a:t>Oplopend tot maximale inspanning</a:t>
            </a:r>
          </a:p>
          <a:p>
            <a:pPr marL="487695" lvl="1" indent="0">
              <a:lnSpc>
                <a:spcPct val="120000"/>
              </a:lnSpc>
              <a:spcBef>
                <a:spcPts val="0"/>
              </a:spcBef>
              <a:buNone/>
            </a:pPr>
            <a:r>
              <a:rPr lang="nl-NL" sz="7680" dirty="0"/>
              <a:t>      (Ramp of trapsgewijs)</a:t>
            </a:r>
          </a:p>
          <a:p>
            <a:pPr lvl="1">
              <a:lnSpc>
                <a:spcPct val="120000"/>
              </a:lnSpc>
              <a:spcBef>
                <a:spcPts val="0"/>
              </a:spcBef>
            </a:pPr>
            <a:r>
              <a:rPr lang="nl-NL" sz="7680" dirty="0"/>
              <a:t>~8-12 min</a:t>
            </a:r>
          </a:p>
          <a:p>
            <a:pPr lvl="1">
              <a:lnSpc>
                <a:spcPct val="120000"/>
              </a:lnSpc>
              <a:spcBef>
                <a:spcPts val="0"/>
              </a:spcBef>
            </a:pPr>
            <a:endParaRPr lang="nl-NL" sz="7680" dirty="0"/>
          </a:p>
          <a:p>
            <a:pPr marL="0" indent="0">
              <a:lnSpc>
                <a:spcPct val="120000"/>
              </a:lnSpc>
              <a:spcBef>
                <a:spcPts val="0"/>
              </a:spcBef>
              <a:buNone/>
            </a:pPr>
            <a:r>
              <a:rPr lang="nl-NL" sz="7680" dirty="0"/>
              <a:t>Wat meten we?</a:t>
            </a:r>
          </a:p>
          <a:p>
            <a:pPr>
              <a:lnSpc>
                <a:spcPct val="120000"/>
              </a:lnSpc>
              <a:spcBef>
                <a:spcPts val="0"/>
              </a:spcBef>
            </a:pPr>
            <a:r>
              <a:rPr lang="nl-NL" sz="7680" dirty="0"/>
              <a:t>Spirometrie (elke ademteug)</a:t>
            </a:r>
          </a:p>
          <a:p>
            <a:pPr lvl="1">
              <a:lnSpc>
                <a:spcPct val="120000"/>
              </a:lnSpc>
              <a:spcBef>
                <a:spcPts val="0"/>
              </a:spcBef>
            </a:pPr>
            <a:r>
              <a:rPr lang="nl-NL" sz="7680" dirty="0"/>
              <a:t>Volumina</a:t>
            </a:r>
          </a:p>
          <a:p>
            <a:pPr lvl="1">
              <a:lnSpc>
                <a:spcPct val="120000"/>
              </a:lnSpc>
              <a:spcBef>
                <a:spcPts val="0"/>
              </a:spcBef>
            </a:pPr>
            <a:r>
              <a:rPr lang="nl-NL" sz="7680" dirty="0"/>
              <a:t>VO2 en VCO2 </a:t>
            </a:r>
          </a:p>
          <a:p>
            <a:pPr lvl="1">
              <a:lnSpc>
                <a:spcPct val="120000"/>
              </a:lnSpc>
              <a:spcBef>
                <a:spcPts val="0"/>
              </a:spcBef>
            </a:pPr>
            <a:r>
              <a:rPr lang="nl-NL" sz="7680" dirty="0"/>
              <a:t>Afgeleide  parameters</a:t>
            </a:r>
          </a:p>
          <a:p>
            <a:pPr>
              <a:lnSpc>
                <a:spcPct val="120000"/>
              </a:lnSpc>
              <a:spcBef>
                <a:spcPts val="0"/>
              </a:spcBef>
            </a:pPr>
            <a:r>
              <a:rPr lang="nl-NL" sz="7680" dirty="0"/>
              <a:t>ECG</a:t>
            </a:r>
          </a:p>
          <a:p>
            <a:pPr>
              <a:lnSpc>
                <a:spcPct val="120000"/>
              </a:lnSpc>
              <a:spcBef>
                <a:spcPts val="0"/>
              </a:spcBef>
            </a:pPr>
            <a:r>
              <a:rPr lang="nl-NL" sz="7680" dirty="0"/>
              <a:t>O2-saturatie (pulsoxymeter)</a:t>
            </a:r>
          </a:p>
          <a:p>
            <a:pPr>
              <a:lnSpc>
                <a:spcPct val="120000"/>
              </a:lnSpc>
              <a:spcBef>
                <a:spcPts val="0"/>
              </a:spcBef>
            </a:pPr>
            <a:r>
              <a:rPr lang="nl-NL" sz="7680" dirty="0"/>
              <a:t>Bloeddruk</a:t>
            </a:r>
          </a:p>
          <a:p>
            <a:pPr>
              <a:lnSpc>
                <a:spcPct val="120000"/>
              </a:lnSpc>
              <a:spcBef>
                <a:spcPts val="0"/>
              </a:spcBef>
            </a:pPr>
            <a:r>
              <a:rPr lang="nl-NL" sz="7680" dirty="0"/>
              <a:t>Borg schaal</a:t>
            </a:r>
          </a:p>
        </p:txBody>
      </p:sp>
      <p:pic>
        <p:nvPicPr>
          <p:cNvPr id="4" name="Picture 6" descr="Gerelateerde afbeelding">
            <a:extLst>
              <a:ext uri="{FF2B5EF4-FFF2-40B4-BE49-F238E27FC236}">
                <a16:creationId xmlns:a16="http://schemas.microsoft.com/office/drawing/2014/main" id="{442C34F3-D4ED-BA4D-AA03-EB4CD7081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304" y="3937000"/>
            <a:ext cx="5592702" cy="371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9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D963-FA9B-204D-8B02-CA7F89C1D61B}"/>
              </a:ext>
            </a:extLst>
          </p:cNvPr>
          <p:cNvSpPr>
            <a:spLocks noGrp="1"/>
          </p:cNvSpPr>
          <p:nvPr>
            <p:ph type="title"/>
          </p:nvPr>
        </p:nvSpPr>
        <p:spPr>
          <a:xfrm>
            <a:off x="952500" y="472661"/>
            <a:ext cx="11099800" cy="2159000"/>
          </a:xfrm>
        </p:spPr>
        <p:txBody>
          <a:bodyPr>
            <a:normAutofit fontScale="90000"/>
          </a:bodyPr>
          <a:lstStyle/>
          <a:p>
            <a:r>
              <a:rPr lang="nl-NL" dirty="0"/>
              <a:t>Indicaties </a:t>
            </a:r>
            <a:r>
              <a:rPr lang="nl-NL" dirty="0" err="1"/>
              <a:t>spiro</a:t>
            </a:r>
            <a:r>
              <a:rPr lang="nl-NL" dirty="0"/>
              <a:t>-ergometrie</a:t>
            </a:r>
          </a:p>
        </p:txBody>
      </p:sp>
      <p:sp>
        <p:nvSpPr>
          <p:cNvPr id="3" name="Tijdelijke aanduiding voor inhoud 2">
            <a:extLst>
              <a:ext uri="{FF2B5EF4-FFF2-40B4-BE49-F238E27FC236}">
                <a16:creationId xmlns:a16="http://schemas.microsoft.com/office/drawing/2014/main" id="{9A683E32-6102-F843-95BC-16696E86C0F8}"/>
              </a:ext>
            </a:extLst>
          </p:cNvPr>
          <p:cNvSpPr>
            <a:spLocks noGrp="1"/>
          </p:cNvSpPr>
          <p:nvPr>
            <p:ph idx="1"/>
          </p:nvPr>
        </p:nvSpPr>
        <p:spPr>
          <a:xfrm>
            <a:off x="989189" y="2631661"/>
            <a:ext cx="11063111" cy="6639338"/>
          </a:xfrm>
        </p:spPr>
        <p:txBody>
          <a:bodyPr>
            <a:normAutofit fontScale="92500" lnSpcReduction="10000"/>
          </a:bodyPr>
          <a:lstStyle/>
          <a:p>
            <a:pPr>
              <a:spcBef>
                <a:spcPts val="0"/>
              </a:spcBef>
            </a:pPr>
            <a:r>
              <a:rPr lang="nl-NL" dirty="0"/>
              <a:t>Conditiemeting of vervolgen trainingseffect</a:t>
            </a:r>
          </a:p>
          <a:p>
            <a:pPr>
              <a:spcBef>
                <a:spcPts val="0"/>
              </a:spcBef>
            </a:pPr>
            <a:endParaRPr lang="nl-NL" dirty="0"/>
          </a:p>
          <a:p>
            <a:pPr>
              <a:spcBef>
                <a:spcPts val="0"/>
              </a:spcBef>
            </a:pPr>
            <a:r>
              <a:rPr lang="nl-NL" sz="2987" dirty="0"/>
              <a:t>Inspanning gerelateerde klachten (moeheid, dyspnoe, duizeligheid, thoracale klachten, palpitaties etc.)</a:t>
            </a:r>
          </a:p>
          <a:p>
            <a:pPr>
              <a:spcBef>
                <a:spcPts val="0"/>
              </a:spcBef>
            </a:pPr>
            <a:endParaRPr lang="nl-NL" sz="2987" dirty="0"/>
          </a:p>
          <a:p>
            <a:pPr>
              <a:spcBef>
                <a:spcPts val="0"/>
              </a:spcBef>
            </a:pPr>
            <a:r>
              <a:rPr lang="nl-NL" sz="2987" dirty="0"/>
              <a:t>Onbegrepen prestatiedaling</a:t>
            </a:r>
          </a:p>
          <a:p>
            <a:pPr>
              <a:spcBef>
                <a:spcPts val="0"/>
              </a:spcBef>
            </a:pPr>
            <a:endParaRPr lang="nl-NL" dirty="0"/>
          </a:p>
          <a:p>
            <a:pPr>
              <a:spcBef>
                <a:spcPts val="0"/>
              </a:spcBef>
            </a:pPr>
            <a:r>
              <a:rPr lang="nl-NL" dirty="0"/>
              <a:t>Chronische vermoeidheid</a:t>
            </a:r>
          </a:p>
          <a:p>
            <a:pPr>
              <a:spcBef>
                <a:spcPts val="0"/>
              </a:spcBef>
            </a:pPr>
            <a:endParaRPr lang="nl-NL" sz="2987" dirty="0"/>
          </a:p>
          <a:p>
            <a:pPr>
              <a:spcBef>
                <a:spcPts val="0"/>
              </a:spcBef>
            </a:pPr>
            <a:r>
              <a:rPr lang="nl-NL" sz="2987" dirty="0"/>
              <a:t>Kwantificeren van stadium van ziekte (hartfalen, COPD)</a:t>
            </a:r>
          </a:p>
          <a:p>
            <a:pPr>
              <a:spcBef>
                <a:spcPts val="0"/>
              </a:spcBef>
            </a:pPr>
            <a:endParaRPr lang="nl-NL" dirty="0"/>
          </a:p>
          <a:p>
            <a:pPr>
              <a:spcBef>
                <a:spcPts val="0"/>
              </a:spcBef>
            </a:pPr>
            <a:r>
              <a:rPr lang="nl-NL" dirty="0"/>
              <a:t>Bepaling aerobe en anaerobe drempel (</a:t>
            </a:r>
            <a:r>
              <a:rPr lang="nl-NL" dirty="0">
                <a:sym typeface="Wingdings" pitchFamily="2" charset="2"/>
              </a:rPr>
              <a:t> hartslagzones)</a:t>
            </a:r>
            <a:endParaRPr lang="nl-NL" sz="2987" dirty="0"/>
          </a:p>
          <a:p>
            <a:pPr>
              <a:spcBef>
                <a:spcPts val="0"/>
              </a:spcBef>
            </a:pPr>
            <a:endParaRPr lang="nl-NL" dirty="0"/>
          </a:p>
          <a:p>
            <a:pPr>
              <a:spcBef>
                <a:spcPts val="0"/>
              </a:spcBef>
            </a:pPr>
            <a:r>
              <a:rPr lang="nl-NL" dirty="0"/>
              <a:t>Trainingsadvies t.a.v. r</a:t>
            </a:r>
            <a:r>
              <a:rPr lang="nl-NL" sz="2987" dirty="0"/>
              <a:t>evalidatie (oncologie, COPD, cardiaal </a:t>
            </a:r>
            <a:r>
              <a:rPr lang="nl-NL" sz="2987" dirty="0" err="1"/>
              <a:t>etc</a:t>
            </a:r>
            <a:r>
              <a:rPr lang="nl-NL" sz="2987" dirty="0"/>
              <a:t>)</a:t>
            </a:r>
          </a:p>
          <a:p>
            <a:pPr>
              <a:spcBef>
                <a:spcPts val="0"/>
              </a:spcBef>
            </a:pPr>
            <a:endParaRPr lang="nl-NL" dirty="0">
              <a:sym typeface="Wingdings" pitchFamily="2" charset="2"/>
            </a:endParaRPr>
          </a:p>
          <a:p>
            <a:pPr>
              <a:spcBef>
                <a:spcPts val="0"/>
              </a:spcBef>
            </a:pPr>
            <a:r>
              <a:rPr lang="nl-NL" dirty="0">
                <a:sym typeface="Wingdings" pitchFamily="2" charset="2"/>
              </a:rPr>
              <a:t>Preoperatieve screening</a:t>
            </a:r>
            <a:endParaRPr lang="nl-NL" dirty="0"/>
          </a:p>
        </p:txBody>
      </p:sp>
    </p:spTree>
    <p:extLst>
      <p:ext uri="{BB962C8B-B14F-4D97-AF65-F5344CB8AC3E}">
        <p14:creationId xmlns:p14="http://schemas.microsoft.com/office/powerpoint/2010/main" val="184023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6F0AF-C795-004A-B95B-6609DE6DCD1E}"/>
              </a:ext>
            </a:extLst>
          </p:cNvPr>
          <p:cNvSpPr>
            <a:spLocks noGrp="1"/>
          </p:cNvSpPr>
          <p:nvPr>
            <p:ph type="title"/>
          </p:nvPr>
        </p:nvSpPr>
        <p:spPr>
          <a:xfrm>
            <a:off x="952500" y="631687"/>
            <a:ext cx="11099800" cy="2159000"/>
          </a:xfrm>
        </p:spPr>
        <p:txBody>
          <a:bodyPr>
            <a:normAutofit fontScale="90000"/>
          </a:bodyPr>
          <a:lstStyle/>
          <a:p>
            <a:r>
              <a:rPr lang="nl-NL" dirty="0"/>
              <a:t>Uitkomsten van een CPET</a:t>
            </a:r>
          </a:p>
        </p:txBody>
      </p:sp>
      <p:pic>
        <p:nvPicPr>
          <p:cNvPr id="8" name="Tijdelijke aanduiding voor inhoud 7">
            <a:extLst>
              <a:ext uri="{FF2B5EF4-FFF2-40B4-BE49-F238E27FC236}">
                <a16:creationId xmlns:a16="http://schemas.microsoft.com/office/drawing/2014/main" id="{76407E56-44C9-954D-8B1A-052FD9A4C08C}"/>
              </a:ext>
            </a:extLst>
          </p:cNvPr>
          <p:cNvPicPr>
            <a:picLocks noGrp="1" noChangeAspect="1"/>
          </p:cNvPicPr>
          <p:nvPr>
            <p:ph idx="1"/>
          </p:nvPr>
        </p:nvPicPr>
        <p:blipFill>
          <a:blip r:embed="rId2"/>
          <a:stretch>
            <a:fillRect/>
          </a:stretch>
        </p:blipFill>
        <p:spPr>
          <a:xfrm>
            <a:off x="1650295" y="2312124"/>
            <a:ext cx="9704210" cy="6809789"/>
          </a:xfrm>
        </p:spPr>
      </p:pic>
    </p:spTree>
    <p:extLst>
      <p:ext uri="{BB962C8B-B14F-4D97-AF65-F5344CB8AC3E}">
        <p14:creationId xmlns:p14="http://schemas.microsoft.com/office/powerpoint/2010/main" val="66438003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1293</Words>
  <Application>Microsoft Office PowerPoint</Application>
  <PresentationFormat>Aangepast</PresentationFormat>
  <Paragraphs>233</Paragraphs>
  <Slides>31</Slides>
  <Notes>0</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Wingdings</vt:lpstr>
      <vt:lpstr>Symbol</vt:lpstr>
      <vt:lpstr>Arial</vt:lpstr>
      <vt:lpstr>Helvetica Neue Light</vt:lpstr>
      <vt:lpstr>Helvetica Neue</vt:lpstr>
      <vt:lpstr>White</vt:lpstr>
      <vt:lpstr>Sportgeneeskunde en de spiro-ergometrie: wat kunnen we er als (huis)arts mee?</vt:lpstr>
      <vt:lpstr>Disclosure</vt:lpstr>
      <vt:lpstr>Even voorstellen…</vt:lpstr>
      <vt:lpstr>Even voorstellen…</vt:lpstr>
      <vt:lpstr>SMC Alkmaar</vt:lpstr>
      <vt:lpstr>Verzekerde en onverzekerde zorg</vt:lpstr>
      <vt:lpstr> Spiro-ergometrie  (Cardiopulmonary Exercise Testing = CPET)</vt:lpstr>
      <vt:lpstr>Indicaties spiro-ergometrie</vt:lpstr>
      <vt:lpstr>Uitkomsten van een CPET</vt:lpstr>
      <vt:lpstr>Wat is ‘conditie’?</vt:lpstr>
      <vt:lpstr>Aerobe drempel</vt:lpstr>
      <vt:lpstr>Anaerobe drempel</vt:lpstr>
      <vt:lpstr>Voordelen spiro-ergometrie boven X-ECG</vt:lpstr>
      <vt:lpstr>Casus vermoeidheid</vt:lpstr>
      <vt:lpstr>Casus vermoeidheid - Anamnese</vt:lpstr>
      <vt:lpstr>Casus vermoeidheid - Anamnese</vt:lpstr>
      <vt:lpstr>Casus vermoeidheid </vt:lpstr>
      <vt:lpstr>Casus vermoeidheid – aanvullend onderzoek</vt:lpstr>
      <vt:lpstr>Chronische vermoeidheid</vt:lpstr>
      <vt:lpstr>Casus vermoeidheid - Sportarts</vt:lpstr>
      <vt:lpstr>Casus vermoeidheid – Uitkomsten CPET</vt:lpstr>
      <vt:lpstr>METs</vt:lpstr>
      <vt:lpstr>METs</vt:lpstr>
      <vt:lpstr>Graded Exercise Therapy</vt:lpstr>
      <vt:lpstr>Casus vermoeidheid - Adviezen</vt:lpstr>
      <vt:lpstr>De juiste ‘trainingsprikkel’</vt:lpstr>
      <vt:lpstr>Casus vermoeidheid – Follow-up</vt:lpstr>
      <vt:lpstr>Post-COVID-19</vt:lpstr>
      <vt:lpstr>Post-COVID-19</vt:lpstr>
      <vt:lpstr>Take home messages</vt:lpstr>
      <vt:lpstr>Ruimte voor vragen/discussie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Spiro-ergometrie</dc:title>
  <dc:creator>Britt</dc:creator>
  <cp:lastModifiedBy>Teamarts-JO17</cp:lastModifiedBy>
  <cp:revision>19</cp:revision>
  <dcterms:modified xsi:type="dcterms:W3CDTF">2024-10-21T15:33:45Z</dcterms:modified>
</cp:coreProperties>
</file>