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4" r:id="rId3"/>
    <p:sldId id="288" r:id="rId4"/>
    <p:sldId id="257" r:id="rId5"/>
    <p:sldId id="262" r:id="rId6"/>
    <p:sldId id="289" r:id="rId7"/>
    <p:sldId id="290" r:id="rId8"/>
    <p:sldId id="294" r:id="rId9"/>
    <p:sldId id="293" r:id="rId10"/>
    <p:sldId id="270" r:id="rId11"/>
    <p:sldId id="266" r:id="rId12"/>
    <p:sldId id="272" r:id="rId13"/>
    <p:sldId id="271" r:id="rId14"/>
    <p:sldId id="260" r:id="rId15"/>
    <p:sldId id="276" r:id="rId16"/>
    <p:sldId id="287" r:id="rId17"/>
    <p:sldId id="273" r:id="rId18"/>
    <p:sldId id="282" r:id="rId19"/>
    <p:sldId id="283" r:id="rId20"/>
    <p:sldId id="281" r:id="rId21"/>
    <p:sldId id="277" r:id="rId22"/>
    <p:sldId id="278" r:id="rId23"/>
    <p:sldId id="261" r:id="rId24"/>
    <p:sldId id="291" r:id="rId25"/>
    <p:sldId id="264" r:id="rId26"/>
    <p:sldId id="285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61E19-20DA-46F4-8C52-264CAAE1D324}" v="22" dt="2024-10-17T00:41:0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7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65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9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2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7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T1ITjDwP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1F0A326-7137-8ADC-4FE0-30910A75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105" y="2087825"/>
            <a:ext cx="5082146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Less is more,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medicatie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in de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laatste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levensfase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F774C23-11B6-73CE-D6A3-EEA5AAEF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39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oktober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2024</a:t>
            </a:r>
          </a:p>
        </p:txBody>
      </p:sp>
      <p:pic>
        <p:nvPicPr>
          <p:cNvPr id="4" name="Tijdelijke aanduiding voor inhoud 3" descr="Afbeelding met nagel, vinger, persoon, gezondheidszorg&#10;&#10;Automatisch gegenereerde beschrijving">
            <a:extLst>
              <a:ext uri="{FF2B5EF4-FFF2-40B4-BE49-F238E27FC236}">
                <a16:creationId xmlns:a16="http://schemas.microsoft.com/office/drawing/2014/main" id="{3D6B575C-F1C0-5EA4-AC0B-FCEBA5F7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4" r="2" b="2"/>
          <a:stretch/>
        </p:blipFill>
        <p:spPr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7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62727-94BA-E612-1059-0B4E0828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Redenen voor continueren</a:t>
            </a:r>
            <a:endParaRPr lang="nl-NL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A2C39-7816-FEF7-601A-9683D849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49" y="148861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Onvoldoende bewustzijn bij artsen, focus op andere onderwerpen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Angst voor ontnemen van hoop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Onduidelijke gevolgen ( gebrek aan onderzoek naar de gevolgen van stoppen)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Ontbreken van richtlijnen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Levensverwachting is onduidelijk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24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30328-D698-2A02-4F89-81DD8A93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Angst voor het ontnemen van hoop</a:t>
            </a:r>
            <a:endParaRPr lang="nl-NL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ijdelijke aanduiding voor inhoud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FF4AF5A-39A4-04F1-E5D5-9479F4292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80468"/>
            <a:ext cx="8596668" cy="2642344"/>
          </a:xfrm>
        </p:spPr>
      </p:pic>
    </p:spTree>
    <p:extLst>
      <p:ext uri="{BB962C8B-B14F-4D97-AF65-F5344CB8AC3E}">
        <p14:creationId xmlns:p14="http://schemas.microsoft.com/office/powerpoint/2010/main" val="214619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ts, tekening, Lijnillustraties, lijntekening&#10;&#10;Automatisch gegenereerde beschrijving">
            <a:extLst>
              <a:ext uri="{FF2B5EF4-FFF2-40B4-BE49-F238E27FC236}">
                <a16:creationId xmlns:a16="http://schemas.microsoft.com/office/drawing/2014/main" id="{BB515CD8-B490-C6C2-1BEF-D1BCC4A5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575354"/>
            <a:ext cx="8985201" cy="53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F3251-5174-2C17-8CEE-A3A48B77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Wijzigen 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C472E-26CD-3321-B0B2-1786D6C0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26" y="1564689"/>
            <a:ext cx="740842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Zinvolheid van stoppen </a:t>
            </a:r>
            <a:r>
              <a:rPr lang="nl-NL" sz="2400" dirty="0" err="1">
                <a:solidFill>
                  <a:srgbClr val="000000"/>
                </a:solidFill>
                <a:latin typeface="Calibri"/>
                <a:cs typeface="Calibri"/>
              </a:rPr>
              <a:t>ipv</a:t>
            </a:r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. zinloosheid van continueren – kom je een heel eind, rekening houdend met de gevoelens van de patiënt en de betekenis van het stoppen van de medicatie.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25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91388-7F35-BD47-6750-25070B2B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9325"/>
            <a:ext cx="8596668" cy="1320800"/>
          </a:xfrm>
        </p:spPr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Ontnemen van hoop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637E6F-72B3-2005-655A-361D983D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34731"/>
            <a:ext cx="8596668" cy="30966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  <a:hlinkClick r:id="rId2"/>
              </a:rPr>
              <a:t>https://www.youtube.com/watch?v=rT1ITjDwPSk</a:t>
            </a:r>
            <a:r>
              <a:rPr lang="nl-NL" dirty="0">
                <a:ea typeface="+mn-lt"/>
                <a:cs typeface="+mn-lt"/>
              </a:rPr>
              <a:t> </a:t>
            </a:r>
            <a:endParaRPr lang="nl-NL" dirty="0"/>
          </a:p>
        </p:txBody>
      </p:sp>
      <p:pic>
        <p:nvPicPr>
          <p:cNvPr id="4" name="Afbeelding 3" descr="Afbeelding met Menselijk gezicht, tekst, kleding, person&#10;&#10;Automatisch gegenereerde beschrijving">
            <a:extLst>
              <a:ext uri="{FF2B5EF4-FFF2-40B4-BE49-F238E27FC236}">
                <a16:creationId xmlns:a16="http://schemas.microsoft.com/office/drawing/2014/main" id="{724A6244-B698-8D5D-E871-0B9CF021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21" r="424" b="42632"/>
          <a:stretch/>
        </p:blipFill>
        <p:spPr>
          <a:xfrm>
            <a:off x="8952615" y="514074"/>
            <a:ext cx="2953612" cy="2520657"/>
          </a:xfrm>
          <a:prstGeom prst="rect">
            <a:avLst/>
          </a:prstGeom>
        </p:spPr>
      </p:pic>
      <p:pic>
        <p:nvPicPr>
          <p:cNvPr id="5" name="Afbeelding 4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800D422C-0AFD-6F23-E6B0-DD13D9352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429000"/>
            <a:ext cx="8275282" cy="1580882"/>
          </a:xfrm>
          <a:prstGeom prst="rect">
            <a:avLst/>
          </a:prstGeom>
        </p:spPr>
      </p:pic>
      <p:pic>
        <p:nvPicPr>
          <p:cNvPr id="6" name="Afbeelding 3" descr="Afbeelding met Menselijk gezicht, tekst, kleding, person&#10;&#10;Automatisch gegenereerde beschrijving">
            <a:extLst>
              <a:ext uri="{FF2B5EF4-FFF2-40B4-BE49-F238E27FC236}">
                <a16:creationId xmlns:a16="http://schemas.microsoft.com/office/drawing/2014/main" id="{D54FFBA4-BE85-0997-D6EB-3C0F2C7A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85" r="424"/>
          <a:stretch/>
        </p:blipFill>
        <p:spPr>
          <a:xfrm>
            <a:off x="6096000" y="1899832"/>
            <a:ext cx="268310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282A0-96AB-656D-1220-F80DE32C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3" y="393842"/>
            <a:ext cx="4977718" cy="2226068"/>
          </a:xfrm>
        </p:spPr>
        <p:txBody>
          <a:bodyPr/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Onduidelijke levensverwachting</a:t>
            </a:r>
            <a:br>
              <a:rPr lang="nl-NL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Verschillende soorten therapie</a:t>
            </a:r>
          </a:p>
        </p:txBody>
      </p:sp>
      <p:pic>
        <p:nvPicPr>
          <p:cNvPr id="4" name="Tijdelijke aanduiding voor inhoud 3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35D5A5A1-0E4B-3FF6-4E4E-41B2E6A5C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1105" y="-15018"/>
            <a:ext cx="5347488" cy="3444018"/>
          </a:xfrm>
        </p:spPr>
      </p:pic>
      <p:pic>
        <p:nvPicPr>
          <p:cNvPr id="5" name="Afbeelding 4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9A33A51F-8EDA-06F9-7FA9-BE0A44E7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81" y="3510260"/>
            <a:ext cx="5339112" cy="3231300"/>
          </a:xfrm>
          <a:prstGeom prst="rect">
            <a:avLst/>
          </a:prstGeom>
        </p:spPr>
      </p:pic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9CA98406-56EB-BA24-351F-F77160B76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54" t="7008" r="4703" b="5391"/>
          <a:stretch/>
        </p:blipFill>
        <p:spPr>
          <a:xfrm>
            <a:off x="359023" y="3492996"/>
            <a:ext cx="4977717" cy="32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F560E-1714-CF5A-C2F9-6CC7F202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25"/>
          </a:xfrm>
        </p:spPr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Wat weten we wel?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FF1AB-1903-1F0B-0C07-DAC78EC4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30" y="1297966"/>
            <a:ext cx="8596668" cy="5638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Holmes (2006): medicijngebruik in de laatste fase van het leven vraagt om een andere manier van denken, waarbij behandeldoelen zijn gewijzigd</a:t>
            </a:r>
            <a:endParaRPr lang="nl-NL" sz="2400" baseline="30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Verhoeven (2013): diabeteszorg aan het einde van het leven: hoe korter de levensverwachting, hoe minder stringent bloedglucosespiegel</a:t>
            </a:r>
            <a:r>
              <a:rPr lang="nl-NL" sz="2400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nl-NL" sz="2400" dirty="0">
                <a:solidFill>
                  <a:srgbClr val="173395"/>
                </a:solidFill>
                <a:latin typeface="Poppins"/>
                <a:cs typeface="Poppins"/>
              </a:rPr>
              <a:t> </a:t>
            </a:r>
            <a:endParaRPr lang="nl-NL" sz="2400" dirty="0"/>
          </a:p>
          <a:p>
            <a:pPr lvl="1">
              <a:buFont typeface="Courier New" charset="2"/>
              <a:buChar char="o"/>
            </a:pPr>
            <a:r>
              <a:rPr lang="nl-NL" sz="2000" dirty="0">
                <a:solidFill>
                  <a:srgbClr val="000000"/>
                </a:solidFill>
                <a:latin typeface="Poppins"/>
                <a:cs typeface="Poppins"/>
              </a:rPr>
              <a:t>DM type 1: minimale hoeveelheid zonder symptomen, 1x  daags doseren. Niet   helemaal stoppen.</a:t>
            </a:r>
            <a:endParaRPr lang="nl-NL" sz="2000" dirty="0"/>
          </a:p>
          <a:p>
            <a:pPr lvl="1">
              <a:buFont typeface="Courier New" charset="2"/>
              <a:buChar char="o"/>
            </a:pPr>
            <a:r>
              <a:rPr lang="nl-NL" sz="2000" dirty="0">
                <a:solidFill>
                  <a:srgbClr val="000000"/>
                </a:solidFill>
                <a:latin typeface="Poppins"/>
                <a:cs typeface="Poppins"/>
              </a:rPr>
              <a:t>DM type 2: minimale hoeveelheid zonder symptomen</a:t>
            </a:r>
            <a:endParaRPr lang="nl-NL" sz="2000" dirty="0"/>
          </a:p>
          <a:p>
            <a:r>
              <a:rPr lang="nl-NL" sz="2400" dirty="0" err="1">
                <a:solidFill>
                  <a:srgbClr val="000000"/>
                </a:solidFill>
                <a:latin typeface="Calibri"/>
                <a:cs typeface="Calibri"/>
              </a:rPr>
              <a:t>Kutner</a:t>
            </a:r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 (2015): staken van </a:t>
            </a:r>
            <a:r>
              <a:rPr lang="nl-NL" sz="2400" dirty="0" err="1">
                <a:solidFill>
                  <a:srgbClr val="000000"/>
                </a:solidFill>
                <a:latin typeface="Calibri"/>
                <a:cs typeface="Calibri"/>
              </a:rPr>
              <a:t>statinen</a:t>
            </a:r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 bij </a:t>
            </a:r>
            <a:r>
              <a:rPr lang="nl-NL" sz="2400" dirty="0" err="1">
                <a:solidFill>
                  <a:srgbClr val="000000"/>
                </a:solidFill>
                <a:latin typeface="Calibri"/>
                <a:cs typeface="Calibri"/>
              </a:rPr>
              <a:t>patienten</a:t>
            </a:r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 met een levensverwachting van &lt; 1 jaar is mogelijk, zonder schadelijke effecten</a:t>
            </a:r>
            <a:endParaRPr lang="nl-NL" sz="2400" baseline="30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nl-NL" sz="2400" b="1" dirty="0">
                <a:solidFill>
                  <a:srgbClr val="000000"/>
                </a:solidFill>
                <a:latin typeface="Calibri"/>
                <a:cs typeface="Calibri"/>
              </a:rPr>
              <a:t>Amuse studie</a:t>
            </a:r>
          </a:p>
          <a:p>
            <a:endParaRPr lang="nl-NL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nl-NL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9449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6D6B2-AB98-A421-6E89-EBC7EF0B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137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In de praktijk, classificatie van medicatie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CF0469-651C-6509-8CC2-D6919601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5510"/>
            <a:ext cx="8596668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1. Medicatie met indicatie met een direct meetbaar therapeutisch effect – Pijnstilling, diuretica bij HF, slaapmedicatie, antidiabetica </a:t>
            </a:r>
          </a:p>
          <a:p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2. Medicatie met indicatie met een mogelijk meetbaar effect (op termijn) bij een beperkt deel </a:t>
            </a:r>
            <a:r>
              <a:rPr lang="nl-NL" sz="2600" dirty="0" err="1">
                <a:solidFill>
                  <a:srgbClr val="000000"/>
                </a:solidFill>
                <a:latin typeface="Calibri"/>
                <a:cs typeface="Calibri"/>
              </a:rPr>
              <a:t>vd</a:t>
            </a:r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NL" sz="2600" dirty="0" err="1">
                <a:solidFill>
                  <a:srgbClr val="000000"/>
                </a:solidFill>
                <a:latin typeface="Calibri"/>
                <a:cs typeface="Calibri"/>
              </a:rPr>
              <a:t>patienten</a:t>
            </a:r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 –  antidepressiva, schildkliermedicatie. </a:t>
            </a:r>
            <a:endParaRPr lang="nl-NL" sz="2600" dirty="0"/>
          </a:p>
          <a:p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3. Medicatie met indicatie voor primaire of secundaire preventie – CVRM.</a:t>
            </a:r>
            <a:endParaRPr lang="nl-NL" sz="2600" dirty="0"/>
          </a:p>
          <a:p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4. Medicatie met dubieuze indicatie en/of dubieus effect –, diuretica dikke enkels, </a:t>
            </a:r>
            <a:r>
              <a:rPr lang="nl-NL" sz="2600" dirty="0" err="1">
                <a:solidFill>
                  <a:srgbClr val="000000"/>
                </a:solidFill>
                <a:latin typeface="Calibri"/>
                <a:cs typeface="Calibri"/>
              </a:rPr>
              <a:t>inhibin</a:t>
            </a:r>
            <a:r>
              <a:rPr lang="nl-NL" sz="2600" dirty="0">
                <a:solidFill>
                  <a:srgbClr val="000000"/>
                </a:solidFill>
                <a:latin typeface="Calibri"/>
                <a:cs typeface="Calibri"/>
              </a:rPr>
              <a:t> etc.</a:t>
            </a:r>
            <a:endParaRPr lang="nl-NL" sz="2600" dirty="0"/>
          </a:p>
          <a:p>
            <a:endParaRPr lang="nl-NL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20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5C547-E37D-881E-A829-2FF7A62A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04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Antistollingstherapie</a:t>
            </a:r>
            <a:endParaRPr lang="nl-NL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422799-B228-8113-EF47-3FC87C9C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783994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Laagmoleculair gewicht 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heparines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(LMWH), vitamine-K –antagonisten (VKA), directe orale anticoagulantia (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DOAC’s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Indicaties: atriumfibrilleren, behandeling en preventie van trombo-embolieën, kunstklep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Optimaliseren prognose van patiënten EN kwaliteit van leven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9337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B0EBB-ADFA-C9A7-BA9A-A249A6BF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Antistolling aan het einde van het leven</a:t>
            </a:r>
            <a:endParaRPr lang="nl-NL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2CE37-5A97-A2CF-1749-06D4F918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790158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7-47% van de kwetsbare ouderen en patiënten met een beperkte levensverwachting gebruikt antistolling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Merendeel van deze patiënten gebruikt antistollingstherapie vanwege de preventie van complicaties bij atriumfibrilleren. 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9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2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FA3AF470-9108-50E2-D900-CFD315AF2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262" y="1735982"/>
            <a:ext cx="4650004" cy="339450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inhoud 5" descr="Afbeelding met tekst, schermopname, persoon&#10;&#10;Automatisch gegenereerde beschrijving">
            <a:extLst>
              <a:ext uri="{FF2B5EF4-FFF2-40B4-BE49-F238E27FC236}">
                <a16:creationId xmlns:a16="http://schemas.microsoft.com/office/drawing/2014/main" id="{879069B3-BED0-7076-7ABA-D37107977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4367" y="1753418"/>
            <a:ext cx="4650004" cy="33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D7BBC-5FE6-8CB6-9361-C0E258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315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Overwegingen stoppen/ doorgaan?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FC359-DD91-874E-45F6-C3AA4C51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465318"/>
            <a:ext cx="4185623" cy="576262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Positieve gevolgen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74A5B6-5DD5-A43B-7D07-4D5D13307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2244089"/>
            <a:ext cx="4185623" cy="3757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Veneuze trombose voorkómen of behandelen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Trombose treedt op bij 50% van de patiënten in het hospice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Voorkómen van infarct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Verbeteren van de prognose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BA9ABD-8141-6B38-041E-04C24B5EF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7825" y="1465318"/>
            <a:ext cx="4185618" cy="576262"/>
          </a:xfrm>
        </p:spPr>
        <p:txBody>
          <a:bodyPr/>
          <a:lstStyle/>
          <a:p>
            <a:endParaRPr lang="nl-NL" sz="3200" dirty="0">
              <a:solidFill>
                <a:schemeClr val="accent2"/>
              </a:solidFill>
              <a:cs typeface="Calibri"/>
            </a:endParaRPr>
          </a:p>
          <a:p>
            <a:r>
              <a:rPr lang="nl-NL" dirty="0">
                <a:solidFill>
                  <a:schemeClr val="accent2"/>
                </a:solidFill>
              </a:rPr>
              <a:t>Negatieve gevolgen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AEE892-190A-A935-5C6F-F2DF311E2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7826" y="2244089"/>
            <a:ext cx="4185617" cy="3304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 en grote bloedingen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van de patiënten in de laatste levensfase ontwikkelt een klinisch relevante bloeding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INR schommelt in de laatste weken voor het overlijden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LMWH injecties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Afbeelding met fruit, schaal&#10;&#10;Automatisch gegenereerde beschrijving">
            <a:extLst>
              <a:ext uri="{FF2B5EF4-FFF2-40B4-BE49-F238E27FC236}">
                <a16:creationId xmlns:a16="http://schemas.microsoft.com/office/drawing/2014/main" id="{D703660D-BFA2-A990-B899-777C8E39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587" y="81280"/>
            <a:ext cx="2798825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4FAF5-5EBB-17E7-3CD4-385B37E0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Misschien is de vraag niet altijd hoe groot de winst van behandeling is, maar of die winst wel gewenst is......?</a:t>
            </a:r>
            <a:endParaRPr lang="nl-NL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ijdelijke aanduiding voor inhoud 3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F16D43BE-0F74-02C9-3EF9-8EF42429F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79" y="2762198"/>
            <a:ext cx="5357022" cy="2741783"/>
          </a:xfrm>
        </p:spPr>
      </p:pic>
    </p:spTree>
    <p:extLst>
      <p:ext uri="{BB962C8B-B14F-4D97-AF65-F5344CB8AC3E}">
        <p14:creationId xmlns:p14="http://schemas.microsoft.com/office/powerpoint/2010/main" val="426204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diagram, Plan, Technische tekening&#10;&#10;Automatisch gegenereerde beschrijving">
            <a:extLst>
              <a:ext uri="{FF2B5EF4-FFF2-40B4-BE49-F238E27FC236}">
                <a16:creationId xmlns:a16="http://schemas.microsoft.com/office/drawing/2014/main" id="{36432B58-08C0-A081-B1A8-4E18C355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9" y="164294"/>
            <a:ext cx="8653094" cy="63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BA542-9B11-E864-BC0C-D6C403EF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Wat kan helpen bij bewustzijn?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A623EC-0F33-73C6-00CC-3534CF45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31" y="1818411"/>
            <a:ext cx="423141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Deelname aan PATZ groep</a:t>
            </a:r>
          </a:p>
          <a:p>
            <a:r>
              <a:rPr lang="nl-NL" sz="2400" dirty="0"/>
              <a:t>COP-team</a:t>
            </a:r>
          </a:p>
          <a:p>
            <a:r>
              <a:rPr lang="nl-NL" sz="2400" dirty="0"/>
              <a:t>Apotheek buddy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108677BB-6266-45D5-72C6-10856627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60" y="1818411"/>
            <a:ext cx="3182512" cy="2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1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8AFA3-7B59-1731-7475-6ED86BA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50854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Het COP-team helpt mij om met de patiënt het gesprek aan te gaan over welke zorg/behandeling wenselijk is in de laatste fase van iemands leven. </a:t>
            </a:r>
            <a:endParaRPr lang="nl-NL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6" name="Picture 2" descr="New Look; Same Menti - Mentimeter">
            <a:extLst>
              <a:ext uri="{FF2B5EF4-FFF2-40B4-BE49-F238E27FC236}">
                <a16:creationId xmlns:a16="http://schemas.microsoft.com/office/drawing/2014/main" id="{9812F8A7-E6D7-1F69-E201-BE4F9BBB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" y="5974412"/>
            <a:ext cx="2297987" cy="8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8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32969-6963-DF4C-C5C1-DA5CBD2B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01" y="2869915"/>
            <a:ext cx="8596668" cy="132080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Terugkijken op casus, welke medicatie stoppen in oktober 2023?</a:t>
            </a:r>
          </a:p>
        </p:txBody>
      </p:sp>
    </p:spTree>
    <p:extLst>
      <p:ext uri="{BB962C8B-B14F-4D97-AF65-F5344CB8AC3E}">
        <p14:creationId xmlns:p14="http://schemas.microsoft.com/office/powerpoint/2010/main" val="65996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ECA4C-4F97-26F0-05FB-8D0F535B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997BF-3896-3F64-A3C2-74215A8C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496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Evaluatiemoment inplannen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Medicatielijst beoordelen op het moment dat het overlijden nadert, daarbij rekening houdend met: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Oorspronkelijke indicatie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Risico’s van het doorgaan en stoppen van medicatie</a:t>
            </a:r>
            <a:endParaRPr lang="nl-NL" sz="2400" dirty="0"/>
          </a:p>
          <a:p>
            <a:r>
              <a:rPr lang="nl-NL" sz="2400" dirty="0">
                <a:solidFill>
                  <a:srgbClr val="000000"/>
                </a:solidFill>
                <a:latin typeface="Calibri"/>
                <a:cs typeface="Calibri"/>
              </a:rPr>
              <a:t>Voorkeur van patiënt</a:t>
            </a:r>
            <a:endParaRPr lang="nl-NL" sz="2400" dirty="0"/>
          </a:p>
          <a:p>
            <a:endParaRPr lang="nl-NL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nl-NL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Laagdrempelig overleg eerste/tweede lijn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67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6C187-D0E9-9691-5347-64C6BCED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54" y="1470152"/>
            <a:ext cx="8596668" cy="182658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Hoeveel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procent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van de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mensen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krijgt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op de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dag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van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overlijden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nog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preventieve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medicatie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nl-NL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New Look; Same Menti - Mentimeter">
            <a:extLst>
              <a:ext uri="{FF2B5EF4-FFF2-40B4-BE49-F238E27FC236}">
                <a16:creationId xmlns:a16="http://schemas.microsoft.com/office/drawing/2014/main" id="{C2DB9F77-09A8-B7AE-9B63-283B5051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" y="5974412"/>
            <a:ext cx="2297987" cy="8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4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7" name="Isosceles Triangle 309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0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01" name="Isosceles Triangle 310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02" name="Isosceles Triangle 310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oorbeeld van afbeelding">
            <a:extLst>
              <a:ext uri="{FF2B5EF4-FFF2-40B4-BE49-F238E27FC236}">
                <a16:creationId xmlns:a16="http://schemas.microsoft.com/office/drawing/2014/main" id="{5A7C1772-24CA-4EA5-BCC7-58544B54FE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611" y="1131994"/>
            <a:ext cx="7682655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E2E16E-B361-FBDE-25AD-3F1FC2E7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6" y="231169"/>
            <a:ext cx="3932237" cy="649224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Van </a:t>
            </a:r>
            <a:r>
              <a:rPr lang="nl-NL" sz="3200" dirty="0" err="1">
                <a:solidFill>
                  <a:schemeClr val="accent2">
                    <a:lumMod val="75000"/>
                  </a:schemeClr>
                </a:solidFill>
              </a:rPr>
              <a:t>Eick</a:t>
            </a:r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, 89 jaar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6BA7101-13DD-E2E7-2181-C26B8A87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266" y="1089650"/>
            <a:ext cx="4771006" cy="2542032"/>
          </a:xfrm>
        </p:spPr>
        <p:txBody>
          <a:bodyPr>
            <a:noAutofit/>
          </a:bodyPr>
          <a:lstStyle/>
          <a:p>
            <a:r>
              <a:rPr lang="nl-NL" sz="1800" dirty="0"/>
              <a:t>Juli 2022 gemetastaseerd </a:t>
            </a:r>
            <a:r>
              <a:rPr lang="nl-NL" sz="1800" dirty="0" err="1"/>
              <a:t>prostaatca</a:t>
            </a:r>
            <a:r>
              <a:rPr lang="nl-NL" sz="1800" dirty="0"/>
              <a:t> </a:t>
            </a:r>
          </a:p>
          <a:p>
            <a:r>
              <a:rPr lang="nl-NL" sz="1800" dirty="0"/>
              <a:t>April 2023 castratie resistent</a:t>
            </a:r>
          </a:p>
          <a:p>
            <a:r>
              <a:rPr lang="nl-NL" sz="1800" dirty="0"/>
              <a:t>Bekend met atriumfibrilleren, ischemische cardiomyopathie, </a:t>
            </a:r>
            <a:r>
              <a:rPr lang="nl-NL" sz="1800" dirty="0" err="1"/>
              <a:t>nierschade</a:t>
            </a:r>
            <a:r>
              <a:rPr lang="nl-NL" sz="1800" dirty="0"/>
              <a:t>.</a:t>
            </a:r>
          </a:p>
          <a:p>
            <a:r>
              <a:rPr lang="nl-NL" sz="1800" dirty="0"/>
              <a:t>Oktober 2023 brief internist, COP team: best </a:t>
            </a:r>
            <a:r>
              <a:rPr lang="nl-NL" sz="1800" dirty="0" err="1"/>
              <a:t>supportive</a:t>
            </a:r>
            <a:r>
              <a:rPr lang="nl-NL" sz="1800" dirty="0"/>
              <a:t> care, overdracht huisarts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356314-22A1-98C3-50C9-CEEDDA15A118}"/>
              </a:ext>
            </a:extLst>
          </p:cNvPr>
          <p:cNvSpPr txBox="1"/>
          <p:nvPr/>
        </p:nvSpPr>
        <p:spPr>
          <a:xfrm>
            <a:off x="5845378" y="117693"/>
            <a:ext cx="393223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1. Acenocoumarol 1mg;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2.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Beclometason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/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formoterol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 </a:t>
            </a:r>
          </a:p>
          <a:p>
            <a:pPr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3. Salbutamol aerosol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4.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Pantoprazol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m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sr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40mg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5.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Tamsulosine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mga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0,4mg;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6. Amiodaron 100mg;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7.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Temazepam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20mg;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8.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Calciumcarb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/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colecalc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kauwtb</a:t>
            </a:r>
            <a:endParaRPr lang="nl-NL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9. Isosorbidemononitraat30mg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10. Clopidogrel  75mg;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11. Nitroglycerine spray </a:t>
            </a:r>
          </a:p>
          <a:p>
            <a:pPr algn="l" fontAlgn="base"/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12. 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Furosemide 40mg;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13.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Rosuvastatine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tablet 10mg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14.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Thyrax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duotab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0,150mg;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15. Spironolacton 12,5mg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16.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Macrogol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/zouten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pdr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17. Paracetamol 500mg;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18.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Mirabegron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mga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50mg;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19.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Oxycodon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tablet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mga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 10mg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20. Bicalutamide 50mg;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21. Gosereline implantatiestift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22.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Silodosine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capsule 4mg;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23.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Oxycodon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tablet 5mg 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24.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Denosumab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injvlst</a:t>
            </a:r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70mg/</a:t>
            </a:r>
          </a:p>
        </p:txBody>
      </p:sp>
      <p:pic>
        <p:nvPicPr>
          <p:cNvPr id="4" name="Tijdelijke aanduiding voor inhoud 3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A9BC4A89-D835-E932-FAE1-258205067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66" y="3779320"/>
            <a:ext cx="4280675" cy="2847511"/>
          </a:xfrm>
        </p:spPr>
      </p:pic>
    </p:spTree>
    <p:extLst>
      <p:ext uri="{BB962C8B-B14F-4D97-AF65-F5344CB8AC3E}">
        <p14:creationId xmlns:p14="http://schemas.microsoft.com/office/powerpoint/2010/main" val="116070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AD83B-54EA-4D88-C0F5-750FFA4E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89874"/>
            <a:ext cx="8596668" cy="1826581"/>
          </a:xfrm>
        </p:spPr>
        <p:txBody>
          <a:bodyPr/>
          <a:lstStyle/>
          <a:p>
            <a:r>
              <a:rPr lang="nl-NL" sz="3600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Wie zou stoppen met de bicalutamide?</a:t>
            </a:r>
            <a:endParaRPr lang="nl-NL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New Look; Same Menti - Mentimeter">
            <a:extLst>
              <a:ext uri="{FF2B5EF4-FFF2-40B4-BE49-F238E27FC236}">
                <a16:creationId xmlns:a16="http://schemas.microsoft.com/office/drawing/2014/main" id="{3460D888-939D-C799-7DB6-E78C7966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" y="5974412"/>
            <a:ext cx="2297987" cy="8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5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5F962-FA42-15A5-212A-64302C90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08372"/>
            <a:ext cx="8596668" cy="104599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2">
                    <a:lumMod val="75000"/>
                  </a:schemeClr>
                </a:solidFill>
              </a:rPr>
              <a:t>Wie zou stoppen met Acenocoumarol?</a:t>
            </a:r>
          </a:p>
        </p:txBody>
      </p:sp>
      <p:pic>
        <p:nvPicPr>
          <p:cNvPr id="4" name="Picture 2" descr="New Look; Same Menti - Mentimeter">
            <a:extLst>
              <a:ext uri="{FF2B5EF4-FFF2-40B4-BE49-F238E27FC236}">
                <a16:creationId xmlns:a16="http://schemas.microsoft.com/office/drawing/2014/main" id="{9E691983-2FFA-D51A-8CCB-2FF88705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" y="5974412"/>
            <a:ext cx="2297987" cy="8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3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5F5C-DBA0-F0FE-E062-8D5B25D2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837" y="1306252"/>
            <a:ext cx="5014548" cy="49625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2400" dirty="0">
                <a:latin typeface="Calibri"/>
              </a:rPr>
              <a:t>Als een specialist niet markeert, heeft de huisarts geen mogelijkheid tot gesprek. </a:t>
            </a:r>
            <a:endParaRPr lang="nl-NL" sz="2400" dirty="0">
              <a:latin typeface="Calibri"/>
              <a:cs typeface="Calibri"/>
            </a:endParaRPr>
          </a:p>
          <a:p>
            <a:r>
              <a:rPr lang="nl-NL" sz="2400" dirty="0">
                <a:latin typeface="Calibri"/>
              </a:rPr>
              <a:t>Als de huisarts niet markeert, kan de thuiszorg niet optimaal functioneren. </a:t>
            </a:r>
            <a:endParaRPr lang="nl-NL" sz="2400" dirty="0">
              <a:latin typeface="Calibri"/>
              <a:cs typeface="Calibri"/>
            </a:endParaRPr>
          </a:p>
          <a:p>
            <a:r>
              <a:rPr lang="nl-NL" sz="2400" dirty="0">
                <a:latin typeface="Calibri"/>
              </a:rPr>
              <a:t>Wanneer er wel is gemarkeerd, spreken we met één mond, is communicatie eenvoudiger en voor patiënt helder.</a:t>
            </a:r>
          </a:p>
          <a:p>
            <a:r>
              <a:rPr lang="nl-NL" sz="2400" dirty="0">
                <a:latin typeface="Calibri"/>
              </a:rPr>
              <a:t>Hoe lang heb ik nog naar hoe goed heb ik nog?</a:t>
            </a:r>
            <a:endParaRPr lang="nl-NL" sz="2400" dirty="0">
              <a:latin typeface="Calibri"/>
              <a:cs typeface="Calibri"/>
            </a:endParaRPr>
          </a:p>
          <a:p>
            <a:endParaRPr lang="en-N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C856A-8B4F-730F-6BB1-59E705C1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2" y="1306252"/>
            <a:ext cx="6389162" cy="496257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F92592C-0CA2-6B68-5E69-5049D2B8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32" y="486196"/>
            <a:ext cx="9853489" cy="812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 Light"/>
              </a:rPr>
              <a:t>Markeren van de palliatieve fase is van groot belang</a:t>
            </a:r>
            <a:endParaRPr lang="nl-NL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87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934A1-BC2F-D263-BBFA-3C6462CD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41832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Zien jullie het markeren van de laatste palliatieve levensfase als een taak van de medisch specialist? </a:t>
            </a:r>
          </a:p>
        </p:txBody>
      </p:sp>
      <p:pic>
        <p:nvPicPr>
          <p:cNvPr id="6" name="Picture 2" descr="New Look; Same Menti - Mentimeter">
            <a:extLst>
              <a:ext uri="{FF2B5EF4-FFF2-40B4-BE49-F238E27FC236}">
                <a16:creationId xmlns:a16="http://schemas.microsoft.com/office/drawing/2014/main" id="{F7E21D0E-381E-6956-F735-5E007C8F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" y="5974412"/>
            <a:ext cx="2297987" cy="8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42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820</Words>
  <Application>Microsoft Office PowerPoint</Application>
  <PresentationFormat>Breedbeeld</PresentationFormat>
  <Paragraphs>108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Poppins</vt:lpstr>
      <vt:lpstr>Trebuchet MS</vt:lpstr>
      <vt:lpstr>Wingdings 3</vt:lpstr>
      <vt:lpstr>Facet</vt:lpstr>
      <vt:lpstr>Less is more, medicatie in de laatste levensfase</vt:lpstr>
      <vt:lpstr>PowerPoint-presentatie</vt:lpstr>
      <vt:lpstr>Hoeveel procent van de mensen krijgt op de dag van overlijden nog preventieve medicatie? </vt:lpstr>
      <vt:lpstr>PowerPoint-presentatie</vt:lpstr>
      <vt:lpstr>Van Eick, 89 jaar</vt:lpstr>
      <vt:lpstr>Wie zou stoppen met de bicalutamide? </vt:lpstr>
      <vt:lpstr>Wie zou stoppen met Acenocoumarol?</vt:lpstr>
      <vt:lpstr>Markeren van de palliatieve fase is van groot belang</vt:lpstr>
      <vt:lpstr>Zien jullie het markeren van de laatste palliatieve levensfase als een taak van de medisch specialist? </vt:lpstr>
      <vt:lpstr>Redenen voor continueren</vt:lpstr>
      <vt:lpstr>Angst voor het ontnemen van hoop</vt:lpstr>
      <vt:lpstr>PowerPoint-presentatie</vt:lpstr>
      <vt:lpstr>Wijzigen communicatie</vt:lpstr>
      <vt:lpstr>Ontnemen van hoop</vt:lpstr>
      <vt:lpstr>Onduidelijke levensverwachting Verschillende soorten therapie</vt:lpstr>
      <vt:lpstr>Wat weten we wel?</vt:lpstr>
      <vt:lpstr>In de praktijk, classificatie van medicatie</vt:lpstr>
      <vt:lpstr>Antistollingstherapie</vt:lpstr>
      <vt:lpstr>Antistolling aan het einde van het leven</vt:lpstr>
      <vt:lpstr>Overwegingen stoppen/ doorgaan?</vt:lpstr>
      <vt:lpstr>Misschien is de vraag niet altijd hoe groot de winst van behandeling is, maar of die winst wel gewenst is......?</vt:lpstr>
      <vt:lpstr>PowerPoint-presentatie</vt:lpstr>
      <vt:lpstr>Wat kan helpen bij bewustzijn?</vt:lpstr>
      <vt:lpstr>Het COP-team helpt mij om met de patiënt het gesprek aan te gaan over welke zorg/behandeling wenselijk is in de laatste fase van iemands leven.  </vt:lpstr>
      <vt:lpstr>Terugkijken op casus, welke medicatie stoppen in oktober 2023?</vt:lpstr>
      <vt:lpstr>Aandachtspunten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Stoppen met medicatie in de laatste levensfase</dc:title>
  <dc:creator>Rinske Maaskant</dc:creator>
  <cp:lastModifiedBy>user407</cp:lastModifiedBy>
  <cp:revision>4</cp:revision>
  <dcterms:created xsi:type="dcterms:W3CDTF">2024-10-07T09:26:09Z</dcterms:created>
  <dcterms:modified xsi:type="dcterms:W3CDTF">2024-10-17T11:20:58Z</dcterms:modified>
</cp:coreProperties>
</file>