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757" r:id="rId3"/>
    <p:sldId id="758" r:id="rId4"/>
    <p:sldId id="741" r:id="rId5"/>
    <p:sldId id="739" r:id="rId6"/>
    <p:sldId id="736" r:id="rId7"/>
    <p:sldId id="259" r:id="rId8"/>
    <p:sldId id="760" r:id="rId9"/>
    <p:sldId id="759" r:id="rId10"/>
    <p:sldId id="750" r:id="rId11"/>
    <p:sldId id="751" r:id="rId12"/>
    <p:sldId id="752" r:id="rId13"/>
    <p:sldId id="258" r:id="rId14"/>
    <p:sldId id="753" r:id="rId15"/>
    <p:sldId id="754" r:id="rId16"/>
    <p:sldId id="749" r:id="rId17"/>
    <p:sldId id="755" r:id="rId18"/>
    <p:sldId id="520" r:id="rId19"/>
    <p:sldId id="740" r:id="rId20"/>
    <p:sldId id="625" r:id="rId21"/>
    <p:sldId id="742" r:id="rId22"/>
    <p:sldId id="743" r:id="rId23"/>
    <p:sldId id="744" r:id="rId24"/>
    <p:sldId id="745" r:id="rId25"/>
    <p:sldId id="746" r:id="rId26"/>
    <p:sldId id="747" r:id="rId27"/>
    <p:sldId id="748" r:id="rId28"/>
    <p:sldId id="761" r:id="rId29"/>
  </p:sldIdLst>
  <p:sldSz cx="12192000" cy="6858000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DBC3BF-1DF7-4C25-8B85-8A8651B151D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6AE2F3C-88B6-4625-A134-EF643ECBD48E}">
      <dgm:prSet/>
      <dgm:spPr/>
      <dgm:t>
        <a:bodyPr/>
        <a:lstStyle/>
        <a:p>
          <a:r>
            <a:rPr lang="nl-NL" dirty="0"/>
            <a:t>Leeftijd waarop de ziekte begon: jonger dan 40 jaar</a:t>
          </a:r>
          <a:endParaRPr lang="en-US" dirty="0"/>
        </a:p>
      </dgm:t>
    </dgm:pt>
    <dgm:pt modelId="{D5E80350-6164-4421-AFE2-E40E5A8B5AF5}" type="parTrans" cxnId="{8F756D27-835B-40D0-83AA-7A22F6BF0C0C}">
      <dgm:prSet/>
      <dgm:spPr/>
      <dgm:t>
        <a:bodyPr/>
        <a:lstStyle/>
        <a:p>
          <a:endParaRPr lang="en-US"/>
        </a:p>
      </dgm:t>
    </dgm:pt>
    <dgm:pt modelId="{44762615-E003-4ECF-8395-549916BF8A41}" type="sibTrans" cxnId="{8F756D27-835B-40D0-83AA-7A22F6BF0C0C}">
      <dgm:prSet/>
      <dgm:spPr/>
      <dgm:t>
        <a:bodyPr/>
        <a:lstStyle/>
        <a:p>
          <a:endParaRPr lang="en-US"/>
        </a:p>
      </dgm:t>
    </dgm:pt>
    <dgm:pt modelId="{EDB5EB7B-5CB3-4BC3-8271-EDE98B8075EE}">
      <dgm:prSet/>
      <dgm:spPr/>
      <dgm:t>
        <a:bodyPr/>
        <a:lstStyle/>
        <a:p>
          <a:r>
            <a:rPr lang="nl-NL" dirty="0"/>
            <a:t>Sluipend begin</a:t>
          </a:r>
          <a:endParaRPr lang="en-US" dirty="0"/>
        </a:p>
      </dgm:t>
    </dgm:pt>
    <dgm:pt modelId="{EB1A9F2E-9F3B-4BE0-B99B-0BED40F4046C}" type="parTrans" cxnId="{4622E99E-1FCD-4D17-899E-A6BDE397EFBF}">
      <dgm:prSet/>
      <dgm:spPr/>
      <dgm:t>
        <a:bodyPr/>
        <a:lstStyle/>
        <a:p>
          <a:endParaRPr lang="en-US"/>
        </a:p>
      </dgm:t>
    </dgm:pt>
    <dgm:pt modelId="{2197BF0F-8655-437F-BF7A-F25D297EFC16}" type="sibTrans" cxnId="{4622E99E-1FCD-4D17-899E-A6BDE397EFBF}">
      <dgm:prSet/>
      <dgm:spPr/>
      <dgm:t>
        <a:bodyPr/>
        <a:lstStyle/>
        <a:p>
          <a:endParaRPr lang="en-US"/>
        </a:p>
      </dgm:t>
    </dgm:pt>
    <dgm:pt modelId="{D0CAAF74-65EE-4C72-BE6F-A80892E9654F}">
      <dgm:prSet/>
      <dgm:spPr/>
      <dgm:t>
        <a:bodyPr/>
        <a:lstStyle/>
        <a:p>
          <a:r>
            <a:rPr lang="nl-NL" dirty="0"/>
            <a:t>Verbetering door oefening, training</a:t>
          </a:r>
          <a:endParaRPr lang="en-US" dirty="0"/>
        </a:p>
      </dgm:t>
    </dgm:pt>
    <dgm:pt modelId="{42715C1C-96DD-47B5-AB49-888CA4713091}" type="parTrans" cxnId="{427DF4D9-0BC4-43E5-A7EA-2805B132279A}">
      <dgm:prSet/>
      <dgm:spPr/>
      <dgm:t>
        <a:bodyPr/>
        <a:lstStyle/>
        <a:p>
          <a:endParaRPr lang="en-US"/>
        </a:p>
      </dgm:t>
    </dgm:pt>
    <dgm:pt modelId="{E4303DBE-5E1D-4C90-8E1E-5DE1972E38E4}" type="sibTrans" cxnId="{427DF4D9-0BC4-43E5-A7EA-2805B132279A}">
      <dgm:prSet/>
      <dgm:spPr/>
      <dgm:t>
        <a:bodyPr/>
        <a:lstStyle/>
        <a:p>
          <a:endParaRPr lang="en-US"/>
        </a:p>
      </dgm:t>
    </dgm:pt>
    <dgm:pt modelId="{69C08FBB-B856-426C-A341-3035FA45D9EA}">
      <dgm:prSet/>
      <dgm:spPr/>
      <dgm:t>
        <a:bodyPr/>
        <a:lstStyle/>
        <a:p>
          <a:r>
            <a:rPr lang="nl-NL" dirty="0"/>
            <a:t>Geen verbetering door rust</a:t>
          </a:r>
          <a:endParaRPr lang="en-US" dirty="0"/>
        </a:p>
      </dgm:t>
    </dgm:pt>
    <dgm:pt modelId="{85770EFA-D939-4F28-BFDE-DED3705CC3F6}" type="parTrans" cxnId="{BB58B21E-87EA-4356-BBF9-7971AE4BAB0A}">
      <dgm:prSet/>
      <dgm:spPr/>
      <dgm:t>
        <a:bodyPr/>
        <a:lstStyle/>
        <a:p>
          <a:endParaRPr lang="en-US"/>
        </a:p>
      </dgm:t>
    </dgm:pt>
    <dgm:pt modelId="{024BBDAD-6E2B-4746-8B0D-AA892E234327}" type="sibTrans" cxnId="{BB58B21E-87EA-4356-BBF9-7971AE4BAB0A}">
      <dgm:prSet/>
      <dgm:spPr/>
      <dgm:t>
        <a:bodyPr/>
        <a:lstStyle/>
        <a:p>
          <a:endParaRPr lang="en-US"/>
        </a:p>
      </dgm:t>
    </dgm:pt>
    <dgm:pt modelId="{65DDBD5B-50C6-4F2A-BBB6-7DF40D4FD390}">
      <dgm:prSet/>
      <dgm:spPr/>
      <dgm:t>
        <a:bodyPr/>
        <a:lstStyle/>
        <a:p>
          <a:r>
            <a:rPr lang="nl-NL" dirty="0"/>
            <a:t>‘s Nachts pijn, die vermindert na opstaan</a:t>
          </a:r>
          <a:endParaRPr lang="en-US" dirty="0"/>
        </a:p>
      </dgm:t>
    </dgm:pt>
    <dgm:pt modelId="{4BFD3890-36AE-4981-A94C-47DD193B5B26}" type="parTrans" cxnId="{D6C6531A-CB67-4EEF-A895-333A96DE6182}">
      <dgm:prSet/>
      <dgm:spPr/>
      <dgm:t>
        <a:bodyPr/>
        <a:lstStyle/>
        <a:p>
          <a:endParaRPr lang="en-US"/>
        </a:p>
      </dgm:t>
    </dgm:pt>
    <dgm:pt modelId="{6F4D3EB0-4F91-43A3-A342-F0E38FAAFF78}" type="sibTrans" cxnId="{D6C6531A-CB67-4EEF-A895-333A96DE6182}">
      <dgm:prSet/>
      <dgm:spPr/>
      <dgm:t>
        <a:bodyPr/>
        <a:lstStyle/>
        <a:p>
          <a:endParaRPr lang="en-US"/>
        </a:p>
      </dgm:t>
    </dgm:pt>
    <dgm:pt modelId="{AE725A21-3815-43EC-8CE4-493A451C3632}">
      <dgm:prSet/>
      <dgm:spPr/>
      <dgm:t>
        <a:bodyPr/>
        <a:lstStyle/>
        <a:p>
          <a:r>
            <a:rPr lang="nl-NL" b="1" u="sng" dirty="0">
              <a:solidFill>
                <a:srgbClr val="FFFF00"/>
              </a:solidFill>
            </a:rPr>
            <a:t>Inflammatoire rugpijn als aan tenminste 4 van de 5 criteria is voldaan</a:t>
          </a:r>
          <a:endParaRPr lang="en-US" b="1" u="sng" dirty="0">
            <a:solidFill>
              <a:srgbClr val="FFFF00"/>
            </a:solidFill>
          </a:endParaRPr>
        </a:p>
      </dgm:t>
    </dgm:pt>
    <dgm:pt modelId="{0817EFC7-B038-4CBF-8157-C989FFA3D402}" type="parTrans" cxnId="{29651C46-C9E6-445F-B321-4CA4C3222F94}">
      <dgm:prSet/>
      <dgm:spPr/>
      <dgm:t>
        <a:bodyPr/>
        <a:lstStyle/>
        <a:p>
          <a:endParaRPr lang="en-US"/>
        </a:p>
      </dgm:t>
    </dgm:pt>
    <dgm:pt modelId="{DFD85142-24DF-4926-A626-99DA042857DF}" type="sibTrans" cxnId="{29651C46-C9E6-445F-B321-4CA4C3222F94}">
      <dgm:prSet/>
      <dgm:spPr/>
      <dgm:t>
        <a:bodyPr/>
        <a:lstStyle/>
        <a:p>
          <a:endParaRPr lang="en-US"/>
        </a:p>
      </dgm:t>
    </dgm:pt>
    <dgm:pt modelId="{7549FB19-A61F-4A42-BFD4-6879DCD0F0B7}">
      <dgm:prSet/>
      <dgm:spPr/>
      <dgm:t>
        <a:bodyPr/>
        <a:lstStyle/>
        <a:p>
          <a:r>
            <a:rPr lang="nl-NL" dirty="0">
              <a:solidFill>
                <a:schemeClr val="bg1"/>
              </a:solidFill>
            </a:rPr>
            <a:t>(Sensitiviteit 79.6%, Specificiteit 72.4%)</a:t>
          </a:r>
          <a:endParaRPr lang="en-US" dirty="0">
            <a:solidFill>
              <a:schemeClr val="bg1"/>
            </a:solidFill>
          </a:endParaRPr>
        </a:p>
      </dgm:t>
    </dgm:pt>
    <dgm:pt modelId="{8E2AA293-8D6C-42F6-A415-2A6DCE63DAA5}" type="parTrans" cxnId="{E1DC974A-EDA0-4864-A70D-38725CC563A7}">
      <dgm:prSet/>
      <dgm:spPr/>
      <dgm:t>
        <a:bodyPr/>
        <a:lstStyle/>
        <a:p>
          <a:endParaRPr lang="en-US"/>
        </a:p>
      </dgm:t>
    </dgm:pt>
    <dgm:pt modelId="{CD210192-7C76-4AAC-A6E3-6FE054FD1079}" type="sibTrans" cxnId="{E1DC974A-EDA0-4864-A70D-38725CC563A7}">
      <dgm:prSet/>
      <dgm:spPr/>
      <dgm:t>
        <a:bodyPr/>
        <a:lstStyle/>
        <a:p>
          <a:endParaRPr lang="en-US"/>
        </a:p>
      </dgm:t>
    </dgm:pt>
    <dgm:pt modelId="{1DF3CAAF-5CBF-4B15-8733-441820504D88}" type="pres">
      <dgm:prSet presAssocID="{CEDBC3BF-1DF7-4C25-8B85-8A8651B151D4}" presName="linear" presStyleCnt="0">
        <dgm:presLayoutVars>
          <dgm:animLvl val="lvl"/>
          <dgm:resizeHandles val="exact"/>
        </dgm:presLayoutVars>
      </dgm:prSet>
      <dgm:spPr/>
    </dgm:pt>
    <dgm:pt modelId="{90A6407D-1B6F-49D9-BC97-84979C444E5D}" type="pres">
      <dgm:prSet presAssocID="{96AE2F3C-88B6-4625-A134-EF643ECBD48E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49297D26-B0CF-4A3E-9701-F9F81E2DB009}" type="pres">
      <dgm:prSet presAssocID="{44762615-E003-4ECF-8395-549916BF8A41}" presName="spacer" presStyleCnt="0"/>
      <dgm:spPr/>
    </dgm:pt>
    <dgm:pt modelId="{FBE376F3-7250-448B-BC76-EE745748B158}" type="pres">
      <dgm:prSet presAssocID="{EDB5EB7B-5CB3-4BC3-8271-EDE98B8075EE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F4072796-6DD7-4FBD-96F7-4F56064AFEA7}" type="pres">
      <dgm:prSet presAssocID="{2197BF0F-8655-437F-BF7A-F25D297EFC16}" presName="spacer" presStyleCnt="0"/>
      <dgm:spPr/>
    </dgm:pt>
    <dgm:pt modelId="{845059A1-3414-4ACA-B80B-3CE67872442A}" type="pres">
      <dgm:prSet presAssocID="{D0CAAF74-65EE-4C72-BE6F-A80892E9654F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C91CDC17-F52C-4176-8917-C2B9D2A660A3}" type="pres">
      <dgm:prSet presAssocID="{E4303DBE-5E1D-4C90-8E1E-5DE1972E38E4}" presName="spacer" presStyleCnt="0"/>
      <dgm:spPr/>
    </dgm:pt>
    <dgm:pt modelId="{9FAEF484-2183-4059-96DC-512A765699D4}" type="pres">
      <dgm:prSet presAssocID="{69C08FBB-B856-426C-A341-3035FA45D9EA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7914F887-A5CA-4BFB-A1EF-446FFA1583F8}" type="pres">
      <dgm:prSet presAssocID="{024BBDAD-6E2B-4746-8B0D-AA892E234327}" presName="spacer" presStyleCnt="0"/>
      <dgm:spPr/>
    </dgm:pt>
    <dgm:pt modelId="{995C7310-EFDC-44E8-A29B-A250ACC205EE}" type="pres">
      <dgm:prSet presAssocID="{65DDBD5B-50C6-4F2A-BBB6-7DF40D4FD390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437CF1CD-B6E1-4A42-A40D-FAD89661AAA0}" type="pres">
      <dgm:prSet presAssocID="{6F4D3EB0-4F91-43A3-A342-F0E38FAAFF78}" presName="spacer" presStyleCnt="0"/>
      <dgm:spPr/>
    </dgm:pt>
    <dgm:pt modelId="{47D66E3B-885D-4CC8-92AD-4C4EB90AFC01}" type="pres">
      <dgm:prSet presAssocID="{AE725A21-3815-43EC-8CE4-493A451C3632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386A3D0D-6E47-4A3F-8962-F014C6D16952}" type="pres">
      <dgm:prSet presAssocID="{DFD85142-24DF-4926-A626-99DA042857DF}" presName="spacer" presStyleCnt="0"/>
      <dgm:spPr/>
    </dgm:pt>
    <dgm:pt modelId="{407AFADD-2814-4E5A-8548-5FD9BE6DD6B1}" type="pres">
      <dgm:prSet presAssocID="{7549FB19-A61F-4A42-BFD4-6879DCD0F0B7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D6C6531A-CB67-4EEF-A895-333A96DE6182}" srcId="{CEDBC3BF-1DF7-4C25-8B85-8A8651B151D4}" destId="{65DDBD5B-50C6-4F2A-BBB6-7DF40D4FD390}" srcOrd="4" destOrd="0" parTransId="{4BFD3890-36AE-4981-A94C-47DD193B5B26}" sibTransId="{6F4D3EB0-4F91-43A3-A342-F0E38FAAFF78}"/>
    <dgm:cxn modelId="{A886A01E-98BD-4B77-B929-BFCE16AA61A3}" type="presOf" srcId="{EDB5EB7B-5CB3-4BC3-8271-EDE98B8075EE}" destId="{FBE376F3-7250-448B-BC76-EE745748B158}" srcOrd="0" destOrd="0" presId="urn:microsoft.com/office/officeart/2005/8/layout/vList2"/>
    <dgm:cxn modelId="{BB58B21E-87EA-4356-BBF9-7971AE4BAB0A}" srcId="{CEDBC3BF-1DF7-4C25-8B85-8A8651B151D4}" destId="{69C08FBB-B856-426C-A341-3035FA45D9EA}" srcOrd="3" destOrd="0" parTransId="{85770EFA-D939-4F28-BFDE-DED3705CC3F6}" sibTransId="{024BBDAD-6E2B-4746-8B0D-AA892E234327}"/>
    <dgm:cxn modelId="{8F756D27-835B-40D0-83AA-7A22F6BF0C0C}" srcId="{CEDBC3BF-1DF7-4C25-8B85-8A8651B151D4}" destId="{96AE2F3C-88B6-4625-A134-EF643ECBD48E}" srcOrd="0" destOrd="0" parTransId="{D5E80350-6164-4421-AFE2-E40E5A8B5AF5}" sibTransId="{44762615-E003-4ECF-8395-549916BF8A41}"/>
    <dgm:cxn modelId="{FCDB423C-1EA3-4AF9-BA6B-C9073F9A4416}" type="presOf" srcId="{AE725A21-3815-43EC-8CE4-493A451C3632}" destId="{47D66E3B-885D-4CC8-92AD-4C4EB90AFC01}" srcOrd="0" destOrd="0" presId="urn:microsoft.com/office/officeart/2005/8/layout/vList2"/>
    <dgm:cxn modelId="{33473463-8CA4-4F66-9004-9A086C682270}" type="presOf" srcId="{D0CAAF74-65EE-4C72-BE6F-A80892E9654F}" destId="{845059A1-3414-4ACA-B80B-3CE67872442A}" srcOrd="0" destOrd="0" presId="urn:microsoft.com/office/officeart/2005/8/layout/vList2"/>
    <dgm:cxn modelId="{29651C46-C9E6-445F-B321-4CA4C3222F94}" srcId="{CEDBC3BF-1DF7-4C25-8B85-8A8651B151D4}" destId="{AE725A21-3815-43EC-8CE4-493A451C3632}" srcOrd="5" destOrd="0" parTransId="{0817EFC7-B038-4CBF-8157-C989FFA3D402}" sibTransId="{DFD85142-24DF-4926-A626-99DA042857DF}"/>
    <dgm:cxn modelId="{D0E46148-27DB-41F4-892A-392DA78AC79C}" type="presOf" srcId="{7549FB19-A61F-4A42-BFD4-6879DCD0F0B7}" destId="{407AFADD-2814-4E5A-8548-5FD9BE6DD6B1}" srcOrd="0" destOrd="0" presId="urn:microsoft.com/office/officeart/2005/8/layout/vList2"/>
    <dgm:cxn modelId="{E1DC974A-EDA0-4864-A70D-38725CC563A7}" srcId="{CEDBC3BF-1DF7-4C25-8B85-8A8651B151D4}" destId="{7549FB19-A61F-4A42-BFD4-6879DCD0F0B7}" srcOrd="6" destOrd="0" parTransId="{8E2AA293-8D6C-42F6-A415-2A6DCE63DAA5}" sibTransId="{CD210192-7C76-4AAC-A6E3-6FE054FD1079}"/>
    <dgm:cxn modelId="{AC0D4E4D-A82E-49A9-B3B9-D8733FA0E8A3}" type="presOf" srcId="{69C08FBB-B856-426C-A341-3035FA45D9EA}" destId="{9FAEF484-2183-4059-96DC-512A765699D4}" srcOrd="0" destOrd="0" presId="urn:microsoft.com/office/officeart/2005/8/layout/vList2"/>
    <dgm:cxn modelId="{EB8D3D92-BD50-4903-BA14-28D469BA3795}" type="presOf" srcId="{65DDBD5B-50C6-4F2A-BBB6-7DF40D4FD390}" destId="{995C7310-EFDC-44E8-A29B-A250ACC205EE}" srcOrd="0" destOrd="0" presId="urn:microsoft.com/office/officeart/2005/8/layout/vList2"/>
    <dgm:cxn modelId="{4B36B59D-D040-4509-861D-5BEC1F88F2A5}" type="presOf" srcId="{96AE2F3C-88B6-4625-A134-EF643ECBD48E}" destId="{90A6407D-1B6F-49D9-BC97-84979C444E5D}" srcOrd="0" destOrd="0" presId="urn:microsoft.com/office/officeart/2005/8/layout/vList2"/>
    <dgm:cxn modelId="{4622E99E-1FCD-4D17-899E-A6BDE397EFBF}" srcId="{CEDBC3BF-1DF7-4C25-8B85-8A8651B151D4}" destId="{EDB5EB7B-5CB3-4BC3-8271-EDE98B8075EE}" srcOrd="1" destOrd="0" parTransId="{EB1A9F2E-9F3B-4BE0-B99B-0BED40F4046C}" sibTransId="{2197BF0F-8655-437F-BF7A-F25D297EFC16}"/>
    <dgm:cxn modelId="{427DF4D9-0BC4-43E5-A7EA-2805B132279A}" srcId="{CEDBC3BF-1DF7-4C25-8B85-8A8651B151D4}" destId="{D0CAAF74-65EE-4C72-BE6F-A80892E9654F}" srcOrd="2" destOrd="0" parTransId="{42715C1C-96DD-47B5-AB49-888CA4713091}" sibTransId="{E4303DBE-5E1D-4C90-8E1E-5DE1972E38E4}"/>
    <dgm:cxn modelId="{5FE2BCDE-BAFE-4E62-B48E-5FD4ACEF2290}" type="presOf" srcId="{CEDBC3BF-1DF7-4C25-8B85-8A8651B151D4}" destId="{1DF3CAAF-5CBF-4B15-8733-441820504D88}" srcOrd="0" destOrd="0" presId="urn:microsoft.com/office/officeart/2005/8/layout/vList2"/>
    <dgm:cxn modelId="{0D8868BA-EB86-44BE-AED1-092C8AF2C2FF}" type="presParOf" srcId="{1DF3CAAF-5CBF-4B15-8733-441820504D88}" destId="{90A6407D-1B6F-49D9-BC97-84979C444E5D}" srcOrd="0" destOrd="0" presId="urn:microsoft.com/office/officeart/2005/8/layout/vList2"/>
    <dgm:cxn modelId="{24F4350C-384D-4A30-9FEA-1B0D6A2527A4}" type="presParOf" srcId="{1DF3CAAF-5CBF-4B15-8733-441820504D88}" destId="{49297D26-B0CF-4A3E-9701-F9F81E2DB009}" srcOrd="1" destOrd="0" presId="urn:microsoft.com/office/officeart/2005/8/layout/vList2"/>
    <dgm:cxn modelId="{E2644D38-3365-4492-822F-79764F3FB2BB}" type="presParOf" srcId="{1DF3CAAF-5CBF-4B15-8733-441820504D88}" destId="{FBE376F3-7250-448B-BC76-EE745748B158}" srcOrd="2" destOrd="0" presId="urn:microsoft.com/office/officeart/2005/8/layout/vList2"/>
    <dgm:cxn modelId="{0BFBC9B3-228E-42FC-9478-4BF5ECDF5D21}" type="presParOf" srcId="{1DF3CAAF-5CBF-4B15-8733-441820504D88}" destId="{F4072796-6DD7-4FBD-96F7-4F56064AFEA7}" srcOrd="3" destOrd="0" presId="urn:microsoft.com/office/officeart/2005/8/layout/vList2"/>
    <dgm:cxn modelId="{D5904F54-88B3-4078-ABC2-55E319D51122}" type="presParOf" srcId="{1DF3CAAF-5CBF-4B15-8733-441820504D88}" destId="{845059A1-3414-4ACA-B80B-3CE67872442A}" srcOrd="4" destOrd="0" presId="urn:microsoft.com/office/officeart/2005/8/layout/vList2"/>
    <dgm:cxn modelId="{0B21FB26-1C4E-4D60-BA95-54E9351E4EE1}" type="presParOf" srcId="{1DF3CAAF-5CBF-4B15-8733-441820504D88}" destId="{C91CDC17-F52C-4176-8917-C2B9D2A660A3}" srcOrd="5" destOrd="0" presId="urn:microsoft.com/office/officeart/2005/8/layout/vList2"/>
    <dgm:cxn modelId="{613415A1-5FEF-4350-9AE1-1996707F5F21}" type="presParOf" srcId="{1DF3CAAF-5CBF-4B15-8733-441820504D88}" destId="{9FAEF484-2183-4059-96DC-512A765699D4}" srcOrd="6" destOrd="0" presId="urn:microsoft.com/office/officeart/2005/8/layout/vList2"/>
    <dgm:cxn modelId="{7C06F9DD-450B-47EB-8A86-60E45E98AC54}" type="presParOf" srcId="{1DF3CAAF-5CBF-4B15-8733-441820504D88}" destId="{7914F887-A5CA-4BFB-A1EF-446FFA1583F8}" srcOrd="7" destOrd="0" presId="urn:microsoft.com/office/officeart/2005/8/layout/vList2"/>
    <dgm:cxn modelId="{DC5CBB87-87BA-45E4-92AA-5DB66EF27AC6}" type="presParOf" srcId="{1DF3CAAF-5CBF-4B15-8733-441820504D88}" destId="{995C7310-EFDC-44E8-A29B-A250ACC205EE}" srcOrd="8" destOrd="0" presId="urn:microsoft.com/office/officeart/2005/8/layout/vList2"/>
    <dgm:cxn modelId="{AB97DB58-7BDF-4B93-A3FC-6FABC83910EC}" type="presParOf" srcId="{1DF3CAAF-5CBF-4B15-8733-441820504D88}" destId="{437CF1CD-B6E1-4A42-A40D-FAD89661AAA0}" srcOrd="9" destOrd="0" presId="urn:microsoft.com/office/officeart/2005/8/layout/vList2"/>
    <dgm:cxn modelId="{D29C7C84-B752-444F-8E65-05028534F258}" type="presParOf" srcId="{1DF3CAAF-5CBF-4B15-8733-441820504D88}" destId="{47D66E3B-885D-4CC8-92AD-4C4EB90AFC01}" srcOrd="10" destOrd="0" presId="urn:microsoft.com/office/officeart/2005/8/layout/vList2"/>
    <dgm:cxn modelId="{523C020C-A0C3-4461-BC39-C60E29E000A8}" type="presParOf" srcId="{1DF3CAAF-5CBF-4B15-8733-441820504D88}" destId="{386A3D0D-6E47-4A3F-8962-F014C6D16952}" srcOrd="11" destOrd="0" presId="urn:microsoft.com/office/officeart/2005/8/layout/vList2"/>
    <dgm:cxn modelId="{5A632478-565D-45BE-8364-AA71F294AB5B}" type="presParOf" srcId="{1DF3CAAF-5CBF-4B15-8733-441820504D88}" destId="{407AFADD-2814-4E5A-8548-5FD9BE6DD6B1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A6407D-1B6F-49D9-BC97-84979C444E5D}">
      <dsp:nvSpPr>
        <dsp:cNvPr id="0" name=""/>
        <dsp:cNvSpPr/>
      </dsp:nvSpPr>
      <dsp:spPr>
        <a:xfrm>
          <a:off x="0" y="23957"/>
          <a:ext cx="5614987" cy="63560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Leeftijd waarop de ziekte begon: jonger dan 40 jaar</a:t>
          </a:r>
          <a:endParaRPr lang="en-US" sz="1600" kern="1200" dirty="0"/>
        </a:p>
      </dsp:txBody>
      <dsp:txXfrm>
        <a:off x="31028" y="54985"/>
        <a:ext cx="5552931" cy="573546"/>
      </dsp:txXfrm>
    </dsp:sp>
    <dsp:sp modelId="{FBE376F3-7250-448B-BC76-EE745748B158}">
      <dsp:nvSpPr>
        <dsp:cNvPr id="0" name=""/>
        <dsp:cNvSpPr/>
      </dsp:nvSpPr>
      <dsp:spPr>
        <a:xfrm>
          <a:off x="0" y="705640"/>
          <a:ext cx="5614987" cy="635602"/>
        </a:xfrm>
        <a:prstGeom prst="roundRect">
          <a:avLst/>
        </a:prstGeom>
        <a:solidFill>
          <a:schemeClr val="accent5">
            <a:hueOff val="1039540"/>
            <a:satOff val="-669"/>
            <a:lumOff val="45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Sluipend begin</a:t>
          </a:r>
          <a:endParaRPr lang="en-US" sz="1600" kern="1200" dirty="0"/>
        </a:p>
      </dsp:txBody>
      <dsp:txXfrm>
        <a:off x="31028" y="736668"/>
        <a:ext cx="5552931" cy="573546"/>
      </dsp:txXfrm>
    </dsp:sp>
    <dsp:sp modelId="{845059A1-3414-4ACA-B80B-3CE67872442A}">
      <dsp:nvSpPr>
        <dsp:cNvPr id="0" name=""/>
        <dsp:cNvSpPr/>
      </dsp:nvSpPr>
      <dsp:spPr>
        <a:xfrm>
          <a:off x="0" y="1387322"/>
          <a:ext cx="5614987" cy="635602"/>
        </a:xfrm>
        <a:prstGeom prst="roundRect">
          <a:avLst/>
        </a:prstGeom>
        <a:solidFill>
          <a:schemeClr val="accent5">
            <a:hueOff val="2079079"/>
            <a:satOff val="-1338"/>
            <a:lumOff val="91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Verbetering door oefening, training</a:t>
          </a:r>
          <a:endParaRPr lang="en-US" sz="1600" kern="1200" dirty="0"/>
        </a:p>
      </dsp:txBody>
      <dsp:txXfrm>
        <a:off x="31028" y="1418350"/>
        <a:ext cx="5552931" cy="573546"/>
      </dsp:txXfrm>
    </dsp:sp>
    <dsp:sp modelId="{9FAEF484-2183-4059-96DC-512A765699D4}">
      <dsp:nvSpPr>
        <dsp:cNvPr id="0" name=""/>
        <dsp:cNvSpPr/>
      </dsp:nvSpPr>
      <dsp:spPr>
        <a:xfrm>
          <a:off x="0" y="2069005"/>
          <a:ext cx="5614987" cy="635602"/>
        </a:xfrm>
        <a:prstGeom prst="roundRect">
          <a:avLst/>
        </a:prstGeom>
        <a:solidFill>
          <a:schemeClr val="accent5">
            <a:hueOff val="3118619"/>
            <a:satOff val="-2006"/>
            <a:lumOff val="137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Geen verbetering door rust</a:t>
          </a:r>
          <a:endParaRPr lang="en-US" sz="1600" kern="1200" dirty="0"/>
        </a:p>
      </dsp:txBody>
      <dsp:txXfrm>
        <a:off x="31028" y="2100033"/>
        <a:ext cx="5552931" cy="573546"/>
      </dsp:txXfrm>
    </dsp:sp>
    <dsp:sp modelId="{995C7310-EFDC-44E8-A29B-A250ACC205EE}">
      <dsp:nvSpPr>
        <dsp:cNvPr id="0" name=""/>
        <dsp:cNvSpPr/>
      </dsp:nvSpPr>
      <dsp:spPr>
        <a:xfrm>
          <a:off x="0" y="2750687"/>
          <a:ext cx="5614987" cy="635602"/>
        </a:xfrm>
        <a:prstGeom prst="roundRect">
          <a:avLst/>
        </a:prstGeom>
        <a:solidFill>
          <a:schemeClr val="accent5">
            <a:hueOff val="4158159"/>
            <a:satOff val="-2675"/>
            <a:lumOff val="182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‘s Nachts pijn, die vermindert na opstaan</a:t>
          </a:r>
          <a:endParaRPr lang="en-US" sz="1600" kern="1200" dirty="0"/>
        </a:p>
      </dsp:txBody>
      <dsp:txXfrm>
        <a:off x="31028" y="2781715"/>
        <a:ext cx="5552931" cy="573546"/>
      </dsp:txXfrm>
    </dsp:sp>
    <dsp:sp modelId="{47D66E3B-885D-4CC8-92AD-4C4EB90AFC01}">
      <dsp:nvSpPr>
        <dsp:cNvPr id="0" name=""/>
        <dsp:cNvSpPr/>
      </dsp:nvSpPr>
      <dsp:spPr>
        <a:xfrm>
          <a:off x="0" y="3432370"/>
          <a:ext cx="5614987" cy="635602"/>
        </a:xfrm>
        <a:prstGeom prst="roundRect">
          <a:avLst/>
        </a:prstGeom>
        <a:solidFill>
          <a:schemeClr val="accent5">
            <a:hueOff val="5197698"/>
            <a:satOff val="-3344"/>
            <a:lumOff val="228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u="sng" kern="1200" dirty="0">
              <a:solidFill>
                <a:srgbClr val="FFFF00"/>
              </a:solidFill>
            </a:rPr>
            <a:t>Inflammatoire rugpijn als aan tenminste 4 van de 5 criteria is voldaan</a:t>
          </a:r>
          <a:endParaRPr lang="en-US" sz="1600" b="1" u="sng" kern="1200" dirty="0">
            <a:solidFill>
              <a:srgbClr val="FFFF00"/>
            </a:solidFill>
          </a:endParaRPr>
        </a:p>
      </dsp:txBody>
      <dsp:txXfrm>
        <a:off x="31028" y="3463398"/>
        <a:ext cx="5552931" cy="573546"/>
      </dsp:txXfrm>
    </dsp:sp>
    <dsp:sp modelId="{407AFADD-2814-4E5A-8548-5FD9BE6DD6B1}">
      <dsp:nvSpPr>
        <dsp:cNvPr id="0" name=""/>
        <dsp:cNvSpPr/>
      </dsp:nvSpPr>
      <dsp:spPr>
        <a:xfrm>
          <a:off x="0" y="4114052"/>
          <a:ext cx="5614987" cy="635602"/>
        </a:xfrm>
        <a:prstGeom prst="roundRect">
          <a:avLst/>
        </a:prstGeom>
        <a:solidFill>
          <a:schemeClr val="accent5">
            <a:hueOff val="6237238"/>
            <a:satOff val="-4013"/>
            <a:lumOff val="274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chemeClr val="bg1"/>
              </a:solidFill>
            </a:rPr>
            <a:t>(Sensitiviteit 79.6%, Specificiteit 72.4%)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31028" y="4145080"/>
        <a:ext cx="5552931" cy="573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2248-DFE7-4021-8C2E-449A39B3DB50}" type="datetimeFigureOut">
              <a:rPr lang="nl-NL" smtClean="0"/>
              <a:t>17-10-2024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59CD0-90A5-4448-A585-549506F7FD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1596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2248-DFE7-4021-8C2E-449A39B3DB50}" type="datetimeFigureOut">
              <a:rPr lang="nl-NL" smtClean="0"/>
              <a:t>17-10-2024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59CD0-90A5-4448-A585-549506F7FD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5203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2248-DFE7-4021-8C2E-449A39B3DB50}" type="datetimeFigureOut">
              <a:rPr lang="nl-NL" smtClean="0"/>
              <a:t>17-10-2024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59CD0-90A5-4448-A585-549506F7FD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4209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2248-DFE7-4021-8C2E-449A39B3DB50}" type="datetimeFigureOut">
              <a:rPr lang="nl-NL" smtClean="0"/>
              <a:t>17-10-2024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59CD0-90A5-4448-A585-549506F7FD78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7333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2248-DFE7-4021-8C2E-449A39B3DB50}" type="datetimeFigureOut">
              <a:rPr lang="nl-NL" smtClean="0"/>
              <a:t>17-10-2024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59CD0-90A5-4448-A585-549506F7FD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4767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2248-DFE7-4021-8C2E-449A39B3DB50}" type="datetimeFigureOut">
              <a:rPr lang="nl-NL" smtClean="0"/>
              <a:t>17-10-2024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59CD0-90A5-4448-A585-549506F7FD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2887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2248-DFE7-4021-8C2E-449A39B3DB50}" type="datetimeFigureOut">
              <a:rPr lang="nl-NL" smtClean="0"/>
              <a:t>17-10-2024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59CD0-90A5-4448-A585-549506F7FD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6212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2248-DFE7-4021-8C2E-449A39B3DB50}" type="datetimeFigureOut">
              <a:rPr lang="nl-NL" smtClean="0"/>
              <a:t>17-10-2024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59CD0-90A5-4448-A585-549506F7FD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0702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2248-DFE7-4021-8C2E-449A39B3DB50}" type="datetimeFigureOut">
              <a:rPr lang="nl-NL" smtClean="0"/>
              <a:t>17-10-2024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59CD0-90A5-4448-A585-549506F7FD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0864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2248-DFE7-4021-8C2E-449A39B3DB50}" type="datetimeFigureOut">
              <a:rPr lang="nl-NL" smtClean="0"/>
              <a:t>17-10-2024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59CD0-90A5-4448-A585-549506F7FD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868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2248-DFE7-4021-8C2E-449A39B3DB50}" type="datetimeFigureOut">
              <a:rPr lang="nl-NL" smtClean="0"/>
              <a:t>17-10-2024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59CD0-90A5-4448-A585-549506F7FD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9019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2248-DFE7-4021-8C2E-449A39B3DB50}" type="datetimeFigureOut">
              <a:rPr lang="nl-NL" smtClean="0"/>
              <a:t>17-10-2024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59CD0-90A5-4448-A585-549506F7FD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9660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2248-DFE7-4021-8C2E-449A39B3DB50}" type="datetimeFigureOut">
              <a:rPr lang="nl-NL" smtClean="0"/>
              <a:t>17-10-2024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59CD0-90A5-4448-A585-549506F7FD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6359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2248-DFE7-4021-8C2E-449A39B3DB50}" type="datetimeFigureOut">
              <a:rPr lang="nl-NL" smtClean="0"/>
              <a:t>17-10-2024</a:t>
            </a:fld>
            <a:endParaRPr lang="nl-N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59CD0-90A5-4448-A585-549506F7FD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8596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2248-DFE7-4021-8C2E-449A39B3DB50}" type="datetimeFigureOut">
              <a:rPr lang="nl-NL" smtClean="0"/>
              <a:t>17-10-2024</a:t>
            </a:fld>
            <a:endParaRPr lang="nl-N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59CD0-90A5-4448-A585-549506F7FD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6390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2248-DFE7-4021-8C2E-449A39B3DB50}" type="datetimeFigureOut">
              <a:rPr lang="nl-NL" smtClean="0"/>
              <a:t>17-10-2024</a:t>
            </a:fld>
            <a:endParaRPr lang="nl-N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59CD0-90A5-4448-A585-549506F7FD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288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2248-DFE7-4021-8C2E-449A39B3DB50}" type="datetimeFigureOut">
              <a:rPr lang="nl-NL" smtClean="0"/>
              <a:t>17-10-2024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59CD0-90A5-4448-A585-549506F7FD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4543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D362248-DFE7-4021-8C2E-449A39B3DB50}" type="datetimeFigureOut">
              <a:rPr lang="nl-NL" smtClean="0"/>
              <a:t>17-10-2024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59CD0-90A5-4448-A585-549506F7FD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40978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CD9EB3-4E47-C232-7680-573BC2293B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458" y="4542502"/>
            <a:ext cx="9181185" cy="1189985"/>
          </a:xfrm>
        </p:spPr>
        <p:txBody>
          <a:bodyPr>
            <a:normAutofit fontScale="90000"/>
          </a:bodyPr>
          <a:lstStyle/>
          <a:p>
            <a:pPr algn="ctr"/>
            <a:r>
              <a:rPr lang="nl-NL" sz="6000" dirty="0"/>
              <a:t>Rugpijn, bekend zeer in een andere jas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7D8C096-94AB-CC80-87A4-49E0CBA69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458" y="5740494"/>
            <a:ext cx="9181185" cy="50790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nl-NL" sz="1200" b="1" dirty="0">
                <a:solidFill>
                  <a:srgbClr val="FFFF00"/>
                </a:solidFill>
              </a:rPr>
              <a:t>Lonneke van Felius, Reumatoloog</a:t>
            </a:r>
          </a:p>
          <a:p>
            <a:pPr>
              <a:lnSpc>
                <a:spcPct val="90000"/>
              </a:lnSpc>
            </a:pPr>
            <a:r>
              <a:rPr lang="nl-NL" sz="1200" b="1" dirty="0">
                <a:solidFill>
                  <a:srgbClr val="FFFF00"/>
                </a:solidFill>
              </a:rPr>
              <a:t>Alkmaarse specialiteiten 17 oktober 2024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A3F76AB2-1753-4B63-4FF7-49BC2ABCE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68704" y="322729"/>
            <a:ext cx="6027211" cy="357544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109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FA150B-273E-2295-2EB5-547951B4E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Casus: </a:t>
            </a:r>
            <a:r>
              <a:rPr lang="nl-NL" dirty="0">
                <a:solidFill>
                  <a:srgbClr val="FFFF00"/>
                </a:solidFill>
              </a:rPr>
              <a:t>32-jarige vrouw met rugklachten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921D8F-9B87-E3EA-296F-811B1BBAE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Mevrouw Beemsterboer, een 32 jarige postbezorgster, heeft ongeveer 6 jaar rugklachten.</a:t>
            </a:r>
          </a:p>
          <a:p>
            <a:r>
              <a:rPr lang="nl-NL" dirty="0"/>
              <a:t>De pijn is geleidelijk ontstaan</a:t>
            </a:r>
          </a:p>
          <a:p>
            <a:r>
              <a:rPr lang="nl-NL" dirty="0"/>
              <a:t>Tijdens het werk gaat het wel, maar ‘s nachts wordt ze wakker van de pijn</a:t>
            </a:r>
          </a:p>
          <a:p>
            <a:r>
              <a:rPr lang="nl-NL" dirty="0"/>
              <a:t>De laatste maanden moeite met de sokken aantrekken</a:t>
            </a:r>
          </a:p>
          <a:p>
            <a:r>
              <a:rPr lang="nl-NL" dirty="0"/>
              <a:t>Ibuprofen helpt tegen de klachten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Omdat de klachten al langere tijd bestaan en patiënte toenemend vermoeid wordt, bezoekt ze uw spreekuur.</a:t>
            </a:r>
          </a:p>
        </p:txBody>
      </p:sp>
    </p:spTree>
    <p:extLst>
      <p:ext uri="{BB962C8B-B14F-4D97-AF65-F5344CB8AC3E}">
        <p14:creationId xmlns:p14="http://schemas.microsoft.com/office/powerpoint/2010/main" val="1857876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DEBA28-A63A-A7CF-64F7-4B4ABE333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FF00"/>
                </a:solidFill>
              </a:rPr>
              <a:t>Vragen: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A4E5CE-DDBC-63CA-9A27-1E22D7C5B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dirty="0">
                <a:solidFill>
                  <a:srgbClr val="FFFF00"/>
                </a:solidFill>
              </a:rPr>
              <a:t>Wat zijn bij deze patiënte de kenmerken van inflammatoire rugpijn?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Welke aanvullende vragen zou u willen stellen tijdens de anamnese?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Doet u lichamelijk onderzoek en zo ja,  waar let u dan op?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Vraagt u aanvullend onderzoek aan en zo ja, wat en met welke vraagstelling?</a:t>
            </a:r>
          </a:p>
          <a:p>
            <a:pPr marL="0" indent="0">
              <a:buNone/>
            </a:pPr>
            <a:r>
              <a:rPr lang="nl-NL" dirty="0"/>
              <a:t> </a:t>
            </a:r>
          </a:p>
          <a:p>
            <a:pPr marL="457200" indent="-457200">
              <a:buFont typeface="+mj-lt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0603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DEBA28-A63A-A7CF-64F7-4B4ABE333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FF00"/>
                </a:solidFill>
              </a:rPr>
              <a:t>Vragen: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A4E5CE-DDBC-63CA-9A27-1E22D7C5B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dirty="0"/>
              <a:t>Wat zijn bij deze patiënte de kenmerken van inflammatoire rugpijn?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>
                <a:solidFill>
                  <a:srgbClr val="FFFF00"/>
                </a:solidFill>
              </a:rPr>
              <a:t>Welke aanvullende vragen zou u willen stellen tijdens de anamnese?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Doet u lichamelijk onderzoek en zo ja,  waar let u dan op?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Vraagt u aanvullend onderzoek aan en zo ja, wat en met welke vraagstelling?</a:t>
            </a:r>
          </a:p>
          <a:p>
            <a:pPr marL="0" indent="0">
              <a:buNone/>
            </a:pPr>
            <a:r>
              <a:rPr lang="nl-NL" dirty="0"/>
              <a:t> </a:t>
            </a:r>
          </a:p>
          <a:p>
            <a:pPr marL="457200" indent="-457200">
              <a:buFont typeface="+mj-lt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0113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A5558D-F255-7802-B83D-4252FA6D1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1063417"/>
            <a:ext cx="3505495" cy="4675396"/>
          </a:xfrm>
        </p:spPr>
        <p:txBody>
          <a:bodyPr anchor="ctr">
            <a:normAutofit/>
          </a:bodyPr>
          <a:lstStyle/>
          <a:p>
            <a:r>
              <a:rPr lang="nl-NL" sz="3600" dirty="0">
                <a:solidFill>
                  <a:srgbClr val="F2F2F2"/>
                </a:solidFill>
              </a:rPr>
              <a:t>ASAS-criteria voor inflammatoire rugpijn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3B8CA2D7-BD6B-8117-D554-A72BDE733CB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608638" y="965200"/>
          <a:ext cx="5614987" cy="477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2467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DEBA28-A63A-A7CF-64F7-4B4ABE333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FF00"/>
                </a:solidFill>
              </a:rPr>
              <a:t>Vragen: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A4E5CE-DDBC-63CA-9A27-1E22D7C5B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dirty="0"/>
              <a:t>Wat zijn bij deze patiënte de kenmerken van inflammatoire rugpijn?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Welke aanvullende vragen zou u willen stellen tijdens de anamnese?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>
                <a:solidFill>
                  <a:srgbClr val="FFFF00"/>
                </a:solidFill>
              </a:rPr>
              <a:t>Doet u lichamelijk onderzoek en zo ja,  waar let u dan op?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Vraagt u aanvullend onderzoek aan en zo ja, wat en met welke vraagstelling?</a:t>
            </a:r>
          </a:p>
          <a:p>
            <a:pPr marL="0" indent="0">
              <a:buNone/>
            </a:pPr>
            <a:r>
              <a:rPr lang="nl-NL" dirty="0"/>
              <a:t> </a:t>
            </a:r>
          </a:p>
          <a:p>
            <a:pPr marL="457200" indent="-457200">
              <a:buFont typeface="+mj-lt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7084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DEBA28-A63A-A7CF-64F7-4B4ABE333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FF00"/>
                </a:solidFill>
              </a:rPr>
              <a:t>Vragen: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A4E5CE-DDBC-63CA-9A27-1E22D7C5B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dirty="0"/>
              <a:t>Wat zijn bij deze patiënte de kenmerken van inflammatoire rugpijn?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Welke aanvullende vragen zou u willen stellen tijdens de anamnese?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Doet u lichamelijk onderzoek en zo ja,  waar let u dan op?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>
                <a:solidFill>
                  <a:srgbClr val="FFFF00"/>
                </a:solidFill>
              </a:rPr>
              <a:t>Vraagt u aanvullend onderzoek aan en zo ja, wat en met welke vraagstelling?</a:t>
            </a:r>
          </a:p>
          <a:p>
            <a:pPr marL="0" indent="0">
              <a:buNone/>
            </a:pPr>
            <a:r>
              <a:rPr lang="nl-NL" dirty="0"/>
              <a:t> </a:t>
            </a:r>
          </a:p>
          <a:p>
            <a:pPr marL="457200" indent="-457200">
              <a:buFont typeface="+mj-lt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3542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74ABBBE3-91D5-775D-DEE4-97798D4638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689" y="2087617"/>
            <a:ext cx="12234609" cy="2475780"/>
          </a:xfr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4EF60EB-98D8-392D-C1DC-1047D723F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635" y="14299"/>
            <a:ext cx="7591425" cy="225742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C8D7C15-F25E-49AA-3EAC-E1AF16FAB1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6365" y="5933612"/>
            <a:ext cx="7877175" cy="9429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C8D2143-C28D-3B42-4332-E970899C16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1" y="4538835"/>
            <a:ext cx="779145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72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02BB72-DADD-791A-E547-39C56A231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B94AB75-E9BC-953F-85B6-1B82A0198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" y="5307"/>
            <a:ext cx="7962900" cy="3362325"/>
          </a:xfrm>
          <a:prstGeom prst="rect">
            <a:avLst/>
          </a:prstGeom>
        </p:spPr>
      </p:pic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A6DA9682-BD26-0C2B-503D-150B0C21E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14BA9A1A-4BFA-6EBA-D8D6-4DF19963B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4212" y="3263567"/>
            <a:ext cx="5743575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718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jdelijke aanduiding voor dianummer 1">
            <a:extLst>
              <a:ext uri="{FF2B5EF4-FFF2-40B4-BE49-F238E27FC236}">
                <a16:creationId xmlns:a16="http://schemas.microsoft.com/office/drawing/2014/main" id="{3DBA8DA0-121D-8D7D-D473-CF873482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32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28981" indent="-241916">
              <a:defRPr sz="2032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67664" indent="-193533">
              <a:defRPr sz="2032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54729" indent="-193533">
              <a:defRPr sz="2032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741795" indent="-193533">
              <a:defRPr sz="2032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128860" indent="-193533" eaLnBrk="0" fontAlgn="base" hangingPunct="0">
              <a:spcBef>
                <a:spcPct val="0"/>
              </a:spcBef>
              <a:spcAft>
                <a:spcPct val="0"/>
              </a:spcAft>
              <a:defRPr sz="2032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515926" indent="-193533" eaLnBrk="0" fontAlgn="base" hangingPunct="0">
              <a:spcBef>
                <a:spcPct val="0"/>
              </a:spcBef>
              <a:spcAft>
                <a:spcPct val="0"/>
              </a:spcAft>
              <a:defRPr sz="2032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902991" indent="-193533" eaLnBrk="0" fontAlgn="base" hangingPunct="0">
              <a:spcBef>
                <a:spcPct val="0"/>
              </a:spcBef>
              <a:spcAft>
                <a:spcPct val="0"/>
              </a:spcAft>
              <a:defRPr sz="2032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290057" indent="-193533" eaLnBrk="0" fontAlgn="base" hangingPunct="0">
              <a:spcBef>
                <a:spcPct val="0"/>
              </a:spcBef>
              <a:spcAft>
                <a:spcPct val="0"/>
              </a:spcAft>
              <a:defRPr sz="2032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975C368-924D-4EC0-B34B-4B55B6089BA2}" type="slidenum">
              <a:rPr lang="en-US" altLang="nl-NL" sz="1185"/>
              <a:pPr/>
              <a:t>18</a:t>
            </a:fld>
            <a:endParaRPr lang="en-US" altLang="nl-NL" sz="1185"/>
          </a:p>
        </p:txBody>
      </p:sp>
      <p:pic>
        <p:nvPicPr>
          <p:cNvPr id="8195" name="Picture 2">
            <a:extLst>
              <a:ext uri="{FF2B5EF4-FFF2-40B4-BE49-F238E27FC236}">
                <a16:creationId xmlns:a16="http://schemas.microsoft.com/office/drawing/2014/main" id="{2F09E80F-C8F3-C3A9-48F7-707ABE537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672" y="1"/>
            <a:ext cx="914265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5861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AD3F485-CE7E-1B9F-DB71-8D9004255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909" y="0"/>
            <a:ext cx="102481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230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7E7CDB-EB2E-392F-F43E-D28C26DBD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1C33C5B-8705-C8D4-6CC7-F65B358684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474" y="282389"/>
            <a:ext cx="11928140" cy="6122894"/>
          </a:xfrm>
        </p:spPr>
      </p:pic>
    </p:spTree>
    <p:extLst>
      <p:ext uri="{BB962C8B-B14F-4D97-AF65-F5344CB8AC3E}">
        <p14:creationId xmlns:p14="http://schemas.microsoft.com/office/powerpoint/2010/main" val="404477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jdelijke aanduiding voor dianummer 1">
            <a:extLst>
              <a:ext uri="{FF2B5EF4-FFF2-40B4-BE49-F238E27FC236}">
                <a16:creationId xmlns:a16="http://schemas.microsoft.com/office/drawing/2014/main" id="{D639C22E-5B3C-F6C5-632C-76D3C9DEF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32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28981" indent="-241916">
              <a:defRPr sz="2032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67664" indent="-193533">
              <a:defRPr sz="2032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54729" indent="-193533">
              <a:defRPr sz="2032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741795" indent="-193533">
              <a:defRPr sz="2032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128860" indent="-193533" eaLnBrk="0" fontAlgn="base" hangingPunct="0">
              <a:spcBef>
                <a:spcPct val="0"/>
              </a:spcBef>
              <a:spcAft>
                <a:spcPct val="0"/>
              </a:spcAft>
              <a:defRPr sz="2032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515926" indent="-193533" eaLnBrk="0" fontAlgn="base" hangingPunct="0">
              <a:spcBef>
                <a:spcPct val="0"/>
              </a:spcBef>
              <a:spcAft>
                <a:spcPct val="0"/>
              </a:spcAft>
              <a:defRPr sz="2032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902991" indent="-193533" eaLnBrk="0" fontAlgn="base" hangingPunct="0">
              <a:spcBef>
                <a:spcPct val="0"/>
              </a:spcBef>
              <a:spcAft>
                <a:spcPct val="0"/>
              </a:spcAft>
              <a:defRPr sz="2032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290057" indent="-193533" eaLnBrk="0" fontAlgn="base" hangingPunct="0">
              <a:spcBef>
                <a:spcPct val="0"/>
              </a:spcBef>
              <a:spcAft>
                <a:spcPct val="0"/>
              </a:spcAft>
              <a:defRPr sz="2032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16F577E-A0A6-4F02-AE40-95A194493D85}" type="slidenum">
              <a:rPr lang="en-US" altLang="nl-NL" sz="1185"/>
              <a:pPr/>
              <a:t>20</a:t>
            </a:fld>
            <a:endParaRPr lang="en-US" altLang="nl-NL" sz="1185"/>
          </a:p>
        </p:txBody>
      </p:sp>
      <p:pic>
        <p:nvPicPr>
          <p:cNvPr id="10243" name="Picture 2">
            <a:extLst>
              <a:ext uri="{FF2B5EF4-FFF2-40B4-BE49-F238E27FC236}">
                <a16:creationId xmlns:a16="http://schemas.microsoft.com/office/drawing/2014/main" id="{3FBB03C7-0FD2-649F-6D95-2F591A02A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672" y="1"/>
            <a:ext cx="914265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5478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134E2D0-8C2B-DD19-3E3C-AD2F62C478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b="2346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2289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F2E5A13-3501-4063-B130-417A38787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37020935-660F-5414-2876-F27E845D2C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t="7893" r="1" b="1287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8124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4D760D5-06AB-029F-1241-A68D0B0F19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t="425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2B1435E-BAB8-43AB-AF6A-C15D437DC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757435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7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8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9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0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1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32A467A-E2A5-30CE-ECFA-8A8578FDD0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l="1108" r="7336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0771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43FABCF-297C-70C4-F425-60D872BDE3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r="13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2B1435E-BAB8-43AB-AF6A-C15D437DC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480646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Tijdelijke aanduiding voor inhoud 4" descr="Afbeelding met tekst, schermopname, nummer, Lettertype&#10;&#10;Automatisch gegenereerde beschrijving">
            <a:extLst>
              <a:ext uri="{FF2B5EF4-FFF2-40B4-BE49-F238E27FC236}">
                <a16:creationId xmlns:a16="http://schemas.microsoft.com/office/drawing/2014/main" id="{51EFC7E5-2EE0-76F6-E699-5CC0E87A41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t="4572" b="4691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2B1435E-BAB8-43AB-AF6A-C15D437DC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587397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F9D90DD-B0C9-C00A-E434-C1EB7ACBC3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t="7517" b="725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858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B2455C-5386-0E4E-6873-D7643B505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Samenvattend voor de huisarts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79EC3F-817D-9629-054E-41B387BA9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 dirty="0">
                <a:solidFill>
                  <a:srgbClr val="FFFF00"/>
                </a:solidFill>
              </a:rPr>
              <a:t>WEL</a:t>
            </a:r>
          </a:p>
          <a:p>
            <a:r>
              <a:rPr lang="nl-NL" dirty="0"/>
              <a:t>Anamnese is cruciaal: Inflammatoire Rugpijn ja of nee</a:t>
            </a:r>
          </a:p>
          <a:p>
            <a:r>
              <a:rPr lang="nl-NL" dirty="0"/>
              <a:t>Let op bij Psoriasis, morbus </a:t>
            </a:r>
            <a:r>
              <a:rPr lang="nl-NL" dirty="0" err="1"/>
              <a:t>Crohn</a:t>
            </a:r>
            <a:r>
              <a:rPr lang="nl-NL" dirty="0"/>
              <a:t> en Colitis Ulcerosa</a:t>
            </a:r>
          </a:p>
          <a:p>
            <a:r>
              <a:rPr lang="nl-NL" dirty="0"/>
              <a:t>Familiair voorkomen van een SPA</a:t>
            </a:r>
          </a:p>
          <a:p>
            <a:r>
              <a:rPr lang="nl-NL" dirty="0"/>
              <a:t>Bij twijfel, vermoeden of zekerheid naar Reumatologie verwijzen</a:t>
            </a:r>
          </a:p>
          <a:p>
            <a:r>
              <a:rPr lang="nl-NL" dirty="0"/>
              <a:t>Telefonisch overleg of meedenkconsult ook mogelijk</a:t>
            </a:r>
          </a:p>
          <a:p>
            <a:pPr marL="0" indent="0">
              <a:buNone/>
            </a:pPr>
            <a:endParaRPr lang="nl-NL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NL" b="1" dirty="0">
                <a:solidFill>
                  <a:srgbClr val="FF0000"/>
                </a:solidFill>
              </a:rPr>
              <a:t>NIET</a:t>
            </a:r>
          </a:p>
          <a:p>
            <a:r>
              <a:rPr lang="nl-NL" dirty="0"/>
              <a:t>Laboratoriumonderzoek</a:t>
            </a:r>
          </a:p>
          <a:p>
            <a:r>
              <a:rPr lang="nl-NL" dirty="0" err="1"/>
              <a:t>Rontgenfoto’s</a:t>
            </a:r>
            <a:r>
              <a:rPr lang="nl-NL" dirty="0"/>
              <a:t> of MRI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5660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93E379-666C-F68D-3767-CF318A59A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Wereldwijde vertraging voor diagnose </a:t>
            </a:r>
            <a:r>
              <a:rPr lang="nl-NL" dirty="0" err="1"/>
              <a:t>Spondylartropathie</a:t>
            </a:r>
            <a:r>
              <a:rPr lang="nl-NL" dirty="0"/>
              <a:t> </a:t>
            </a:r>
            <a:r>
              <a:rPr lang="nl-NL" sz="1200" dirty="0"/>
              <a:t>(gemiddeld in jaren)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4DD6517-EE31-2A5B-99FF-5758168042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0470" y="1936093"/>
            <a:ext cx="9589319" cy="4805362"/>
          </a:xfrm>
        </p:spPr>
      </p:pic>
    </p:spTree>
    <p:extLst>
      <p:ext uri="{BB962C8B-B14F-4D97-AF65-F5344CB8AC3E}">
        <p14:creationId xmlns:p14="http://schemas.microsoft.com/office/powerpoint/2010/main" val="2544850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348C0B-F6F9-9AB4-06C0-38D11AD0E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108" y="629266"/>
            <a:ext cx="3307744" cy="1641986"/>
          </a:xfrm>
        </p:spPr>
        <p:txBody>
          <a:bodyPr>
            <a:normAutofit/>
          </a:bodyPr>
          <a:lstStyle/>
          <a:p>
            <a:r>
              <a:rPr lang="nl-NL" dirty="0"/>
              <a:t>Morbus Bechterew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CB318CA-8873-ACC2-F39B-27D0EA40E3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1"/>
          <a:stretch/>
        </p:blipFill>
        <p:spPr>
          <a:xfrm>
            <a:off x="-2" y="10"/>
            <a:ext cx="6094407" cy="685799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319C86-F250-1DCD-81BF-A112CB819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2108" y="2438400"/>
            <a:ext cx="3307744" cy="3809999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rgbClr val="FFFF00"/>
                </a:solidFill>
              </a:rPr>
              <a:t>Bamboe </a:t>
            </a:r>
            <a:r>
              <a:rPr lang="nl-NL" sz="2400" dirty="0" err="1">
                <a:solidFill>
                  <a:srgbClr val="FFFF00"/>
                </a:solidFill>
              </a:rPr>
              <a:t>Spine</a:t>
            </a:r>
            <a:endParaRPr lang="nl-NL" sz="2400" dirty="0">
              <a:solidFill>
                <a:srgbClr val="FFFF00"/>
              </a:solidFill>
            </a:endParaRPr>
          </a:p>
          <a:p>
            <a:r>
              <a:rPr lang="nl-NL" sz="2400" dirty="0">
                <a:solidFill>
                  <a:srgbClr val="FFFF00"/>
                </a:solidFill>
              </a:rPr>
              <a:t>Rongenfoto: </a:t>
            </a:r>
            <a:r>
              <a:rPr lang="nl-NL" sz="2400" dirty="0" err="1">
                <a:solidFill>
                  <a:srgbClr val="FFFF00"/>
                </a:solidFill>
              </a:rPr>
              <a:t>sacro-iliitis</a:t>
            </a:r>
            <a:endParaRPr lang="nl-NL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722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094F1AE-8AF6-1459-DA7B-78782C970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107" y="629266"/>
            <a:ext cx="3790745" cy="1641986"/>
          </a:xfrm>
        </p:spPr>
        <p:txBody>
          <a:bodyPr>
            <a:normAutofit/>
          </a:bodyPr>
          <a:lstStyle/>
          <a:p>
            <a:r>
              <a:rPr lang="nl-NL" dirty="0"/>
              <a:t>Klassieke  Spondylartritis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EFB45B2-E7B0-BB77-E731-706FA2AA95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19" r="-1" b="20248"/>
          <a:stretch/>
        </p:blipFill>
        <p:spPr>
          <a:xfrm>
            <a:off x="-2" y="10"/>
            <a:ext cx="6094407" cy="6857990"/>
          </a:xfrm>
          <a:prstGeom prst="rect">
            <a:avLst/>
          </a:prstGeom>
        </p:spPr>
      </p:pic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0B553C6D-A3BB-A6C7-64C7-94713EE43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2108" y="2438400"/>
            <a:ext cx="3307744" cy="3809999"/>
          </a:xfrm>
        </p:spPr>
        <p:txBody>
          <a:bodyPr>
            <a:normAutofit/>
          </a:bodyPr>
          <a:lstStyle/>
          <a:p>
            <a:endParaRPr lang="nl-NL" dirty="0">
              <a:solidFill>
                <a:srgbClr val="FFFF00"/>
              </a:solidFill>
            </a:endParaRPr>
          </a:p>
          <a:p>
            <a:endParaRPr lang="nl-NL" dirty="0">
              <a:solidFill>
                <a:srgbClr val="FFFF00"/>
              </a:solidFill>
            </a:endParaRPr>
          </a:p>
          <a:p>
            <a:r>
              <a:rPr lang="nl-NL" dirty="0">
                <a:solidFill>
                  <a:srgbClr val="FFFF00"/>
                </a:solidFill>
              </a:rPr>
              <a:t>Bamboe </a:t>
            </a:r>
            <a:r>
              <a:rPr lang="nl-NL" dirty="0" err="1">
                <a:solidFill>
                  <a:srgbClr val="FFFF00"/>
                </a:solidFill>
              </a:rPr>
              <a:t>spine</a:t>
            </a:r>
            <a:endParaRPr lang="nl-NL" dirty="0">
              <a:solidFill>
                <a:srgbClr val="FFFF00"/>
              </a:solidFill>
            </a:endParaRPr>
          </a:p>
          <a:p>
            <a:r>
              <a:rPr lang="nl-NL" dirty="0" err="1">
                <a:solidFill>
                  <a:srgbClr val="FFFF00"/>
                </a:solidFill>
              </a:rPr>
              <a:t>Geankyloseerde</a:t>
            </a:r>
            <a:r>
              <a:rPr lang="nl-NL" dirty="0">
                <a:solidFill>
                  <a:srgbClr val="FFFF00"/>
                </a:solidFill>
              </a:rPr>
              <a:t>      - SI-gewrichten</a:t>
            </a:r>
          </a:p>
          <a:p>
            <a:r>
              <a:rPr lang="nl-NL" dirty="0">
                <a:solidFill>
                  <a:srgbClr val="FFFF00"/>
                </a:solidFill>
              </a:rPr>
              <a:t>Heupartrose</a:t>
            </a:r>
          </a:p>
        </p:txBody>
      </p:sp>
    </p:spTree>
    <p:extLst>
      <p:ext uri="{BB962C8B-B14F-4D97-AF65-F5344CB8AC3E}">
        <p14:creationId xmlns:p14="http://schemas.microsoft.com/office/powerpoint/2010/main" val="3250937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jdelijke aanduiding voor dianummer 1">
            <a:extLst>
              <a:ext uri="{FF2B5EF4-FFF2-40B4-BE49-F238E27FC236}">
                <a16:creationId xmlns:a16="http://schemas.microsoft.com/office/drawing/2014/main" id="{44066E9D-F857-EFE6-7797-A3116794D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32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28981" indent="-241916">
              <a:defRPr sz="2032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67664" indent="-193533">
              <a:defRPr sz="2032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54729" indent="-193533">
              <a:defRPr sz="2032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741795" indent="-193533">
              <a:defRPr sz="2032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128860" indent="-193533" eaLnBrk="0" fontAlgn="base" hangingPunct="0">
              <a:spcBef>
                <a:spcPct val="0"/>
              </a:spcBef>
              <a:spcAft>
                <a:spcPct val="0"/>
              </a:spcAft>
              <a:defRPr sz="2032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515926" indent="-193533" eaLnBrk="0" fontAlgn="base" hangingPunct="0">
              <a:spcBef>
                <a:spcPct val="0"/>
              </a:spcBef>
              <a:spcAft>
                <a:spcPct val="0"/>
              </a:spcAft>
              <a:defRPr sz="2032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902991" indent="-193533" eaLnBrk="0" fontAlgn="base" hangingPunct="0">
              <a:spcBef>
                <a:spcPct val="0"/>
              </a:spcBef>
              <a:spcAft>
                <a:spcPct val="0"/>
              </a:spcAft>
              <a:defRPr sz="2032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290057" indent="-193533" eaLnBrk="0" fontAlgn="base" hangingPunct="0">
              <a:spcBef>
                <a:spcPct val="0"/>
              </a:spcBef>
              <a:spcAft>
                <a:spcPct val="0"/>
              </a:spcAft>
              <a:defRPr sz="2032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6C7179F-892F-4B49-A5CC-C8436173B09D}" type="slidenum">
              <a:rPr lang="en-US" altLang="nl-NL" sz="1185"/>
              <a:pPr/>
              <a:t>6</a:t>
            </a:fld>
            <a:endParaRPr lang="en-US" altLang="nl-NL" sz="1185"/>
          </a:p>
        </p:txBody>
      </p:sp>
      <p:pic>
        <p:nvPicPr>
          <p:cNvPr id="7171" name="Picture 2">
            <a:extLst>
              <a:ext uri="{FF2B5EF4-FFF2-40B4-BE49-F238E27FC236}">
                <a16:creationId xmlns:a16="http://schemas.microsoft.com/office/drawing/2014/main" id="{12ABBB18-CAF5-96D4-7D60-BC5E64894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672" y="1"/>
            <a:ext cx="914265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927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CACEDE-AFCF-5C39-43CB-7A19C176E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3829" y="1447800"/>
            <a:ext cx="4397828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700" b="0" i="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Radiologische</a:t>
            </a:r>
            <a:r>
              <a:rPr lang="en-US" sz="47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700" b="0" i="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afwijkingen</a:t>
            </a:r>
            <a:r>
              <a:rPr lang="en-US" sz="47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op de MRI</a:t>
            </a:r>
          </a:p>
        </p:txBody>
      </p:sp>
      <p:pic>
        <p:nvPicPr>
          <p:cNvPr id="4" name="Content Placeholder 3" descr="sacro-iliits.gif">
            <a:extLst>
              <a:ext uri="{FF2B5EF4-FFF2-40B4-BE49-F238E27FC236}">
                <a16:creationId xmlns:a16="http://schemas.microsoft.com/office/drawing/2014/main" id="{08FFD57A-20DF-4D5C-3942-5E4CB72F17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50"/>
          <a:stretch>
            <a:fillRect/>
          </a:stretch>
        </p:blipFill>
        <p:spPr>
          <a:xfrm>
            <a:off x="643854" y="923391"/>
            <a:ext cx="5450557" cy="501075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32508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68565A-39D6-9BF6-37D0-B44F776EC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Hoofdvormen SPA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8B91CE3-54F8-58C4-265D-F5DF879550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1277" y="1288560"/>
            <a:ext cx="9240138" cy="5425620"/>
          </a:xfrm>
        </p:spPr>
      </p:pic>
    </p:spTree>
    <p:extLst>
      <p:ext uri="{BB962C8B-B14F-4D97-AF65-F5344CB8AC3E}">
        <p14:creationId xmlns:p14="http://schemas.microsoft.com/office/powerpoint/2010/main" val="2980894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780475-8478-5F37-15C2-8E542A00F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Spondylartritis (SPA)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8755A0E-36A5-5E1D-D38E-FA5DC3F7FD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6024" y="1177845"/>
            <a:ext cx="8157882" cy="5617401"/>
          </a:xfrm>
        </p:spPr>
      </p:pic>
    </p:spTree>
    <p:extLst>
      <p:ext uri="{BB962C8B-B14F-4D97-AF65-F5344CB8AC3E}">
        <p14:creationId xmlns:p14="http://schemas.microsoft.com/office/powerpoint/2010/main" val="4026592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448</Words>
  <Application>Microsoft Office PowerPoint</Application>
  <PresentationFormat>Breedbeeld</PresentationFormat>
  <Paragraphs>70</Paragraphs>
  <Slides>28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2" baseType="lpstr">
      <vt:lpstr>Arial</vt:lpstr>
      <vt:lpstr>Century Gothic</vt:lpstr>
      <vt:lpstr>Wingdings 3</vt:lpstr>
      <vt:lpstr>Ion</vt:lpstr>
      <vt:lpstr>Rugpijn, bekend zeer in een andere jas</vt:lpstr>
      <vt:lpstr>PowerPoint-presentatie</vt:lpstr>
      <vt:lpstr>Wereldwijde vertraging voor diagnose Spondylartropathie (gemiddeld in jaren)</vt:lpstr>
      <vt:lpstr>Morbus Bechterew</vt:lpstr>
      <vt:lpstr>Klassieke  Spondylartritis</vt:lpstr>
      <vt:lpstr>PowerPoint-presentatie</vt:lpstr>
      <vt:lpstr>Radiologische afwijkingen op de MRI</vt:lpstr>
      <vt:lpstr>Hoofdvormen SPA</vt:lpstr>
      <vt:lpstr>Spondylartritis (SPA)</vt:lpstr>
      <vt:lpstr>Casus: 32-jarige vrouw met rugklachten</vt:lpstr>
      <vt:lpstr>Vragen:</vt:lpstr>
      <vt:lpstr>Vragen:</vt:lpstr>
      <vt:lpstr>ASAS-criteria voor inflammatoire rugpijn</vt:lpstr>
      <vt:lpstr>Vragen:</vt:lpstr>
      <vt:lpstr>Vragen: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Samenvattend voor de huisarts</vt:lpstr>
    </vt:vector>
  </TitlesOfParts>
  <Company>Noordwest Ziekenhuisgroep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Axiale Spondylartritis</dc:title>
  <dc:creator>Felius, Lonneke van</dc:creator>
  <cp:lastModifiedBy>Felius, Lonneke van</cp:lastModifiedBy>
  <cp:revision>7</cp:revision>
  <cp:lastPrinted>2024-10-15T13:43:00Z</cp:lastPrinted>
  <dcterms:created xsi:type="dcterms:W3CDTF">2023-09-25T19:37:01Z</dcterms:created>
  <dcterms:modified xsi:type="dcterms:W3CDTF">2024-10-17T10:48:29Z</dcterms:modified>
</cp:coreProperties>
</file>