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7"/>
  </p:notesMasterIdLst>
  <p:sldIdLst>
    <p:sldId id="256" r:id="rId2"/>
    <p:sldId id="279" r:id="rId3"/>
    <p:sldId id="300" r:id="rId4"/>
    <p:sldId id="286" r:id="rId5"/>
    <p:sldId id="301" r:id="rId6"/>
    <p:sldId id="305" r:id="rId7"/>
    <p:sldId id="258" r:id="rId8"/>
    <p:sldId id="260" r:id="rId9"/>
    <p:sldId id="304" r:id="rId10"/>
    <p:sldId id="261" r:id="rId11"/>
    <p:sldId id="287" r:id="rId12"/>
    <p:sldId id="288" r:id="rId13"/>
    <p:sldId id="289" r:id="rId14"/>
    <p:sldId id="263" r:id="rId15"/>
    <p:sldId id="290" r:id="rId16"/>
    <p:sldId id="291" r:id="rId17"/>
    <p:sldId id="264" r:id="rId18"/>
    <p:sldId id="266" r:id="rId19"/>
    <p:sldId id="292" r:id="rId20"/>
    <p:sldId id="272" r:id="rId21"/>
    <p:sldId id="265" r:id="rId22"/>
    <p:sldId id="267" r:id="rId23"/>
    <p:sldId id="273" r:id="rId24"/>
    <p:sldId id="275" r:id="rId25"/>
    <p:sldId id="281" r:id="rId26"/>
    <p:sldId id="294" r:id="rId27"/>
    <p:sldId id="295" r:id="rId28"/>
    <p:sldId id="296" r:id="rId29"/>
    <p:sldId id="276" r:id="rId30"/>
    <p:sldId id="297" r:id="rId31"/>
    <p:sldId id="309" r:id="rId32"/>
    <p:sldId id="310" r:id="rId33"/>
    <p:sldId id="311" r:id="rId34"/>
    <p:sldId id="303" r:id="rId35"/>
    <p:sldId id="282" r:id="rId36"/>
  </p:sldIdLst>
  <p:sldSz cx="9144000" cy="5715000" type="screen16x1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784" y="51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3ABF4-C624-4746-B277-15740329CCA0}" type="datetimeFigureOut">
              <a:rPr lang="nl-NL" smtClean="0"/>
              <a:t>15-10-2024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5D057-6936-4DAB-A131-57E413561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2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Patienten</a:t>
            </a:r>
            <a:r>
              <a:rPr lang="nl-NL" dirty="0"/>
              <a:t> met microscopische </a:t>
            </a:r>
            <a:r>
              <a:rPr lang="nl-NL" dirty="0" err="1"/>
              <a:t>haematurie</a:t>
            </a:r>
            <a:r>
              <a:rPr lang="nl-NL" dirty="0"/>
              <a:t> kunnen zowel een urologische als </a:t>
            </a:r>
            <a:r>
              <a:rPr lang="nl-NL" dirty="0" err="1"/>
              <a:t>nefrologische</a:t>
            </a:r>
            <a:r>
              <a:rPr lang="nl-NL" dirty="0"/>
              <a:t> aandoening hebben. Het is relevant te zoeken naar factoren die hiertussen kunnen differentiëren: </a:t>
            </a:r>
          </a:p>
          <a:p>
            <a:r>
              <a:rPr lang="nl-NL" dirty="0"/>
              <a:t>Bloeddruk</a:t>
            </a:r>
          </a:p>
          <a:p>
            <a:r>
              <a:rPr lang="nl-NL" dirty="0"/>
              <a:t>Nierfunctie stoornis</a:t>
            </a:r>
          </a:p>
          <a:p>
            <a:r>
              <a:rPr lang="nl-NL" dirty="0" err="1"/>
              <a:t>Albuminurie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5D057-6936-4DAB-A131-57E41356121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93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Patienten</a:t>
            </a:r>
            <a:r>
              <a:rPr lang="nl-NL" dirty="0"/>
              <a:t> met microscopische </a:t>
            </a:r>
            <a:r>
              <a:rPr lang="nl-NL" dirty="0" err="1"/>
              <a:t>haematurie</a:t>
            </a:r>
            <a:r>
              <a:rPr lang="nl-NL" dirty="0"/>
              <a:t> kunnen zowel een urologische als </a:t>
            </a:r>
            <a:r>
              <a:rPr lang="nl-NL" dirty="0" err="1"/>
              <a:t>nefrologische</a:t>
            </a:r>
            <a:r>
              <a:rPr lang="nl-NL" dirty="0"/>
              <a:t> aandoening hebben. Het is relevant te zoeken naar factoren die hiertussen kunnen differentiëren: </a:t>
            </a:r>
          </a:p>
          <a:p>
            <a:r>
              <a:rPr lang="nl-NL" dirty="0"/>
              <a:t>Bloeddruk</a:t>
            </a:r>
          </a:p>
          <a:p>
            <a:r>
              <a:rPr lang="nl-NL" dirty="0"/>
              <a:t>Nierfunctie stoornis</a:t>
            </a:r>
          </a:p>
          <a:p>
            <a:r>
              <a:rPr lang="nl-NL" dirty="0" err="1"/>
              <a:t>Albuminurie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5D057-6936-4DAB-A131-57E41356121C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9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cr597319216801283572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07" y="903958"/>
            <a:ext cx="4207778" cy="365950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950" y="3778250"/>
            <a:ext cx="787400" cy="19431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50"/>
            <a:ext cx="787400" cy="1943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745846"/>
            <a:ext cx="7772400" cy="942629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4701635"/>
            <a:ext cx="7772400" cy="820222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3A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10" name="Afbeelding 9" descr="Acr597319216801283572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07" y="903958"/>
            <a:ext cx="4207778" cy="365950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2950" y="3778250"/>
            <a:ext cx="787400" cy="1943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350"/>
            <a:ext cx="7874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8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NwZ-logo-basi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2" y="5049664"/>
            <a:ext cx="1808633" cy="42885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409228"/>
            <a:ext cx="4038600" cy="4536504"/>
          </a:xfrm>
        </p:spPr>
        <p:txBody>
          <a:bodyPr/>
          <a:lstStyle>
            <a:lvl1pPr>
              <a:defRPr sz="2500">
                <a:solidFill>
                  <a:srgbClr val="3A0000"/>
                </a:solidFill>
              </a:defRPr>
            </a:lvl1pPr>
            <a:lvl2pPr>
              <a:defRPr sz="2200">
                <a:solidFill>
                  <a:srgbClr val="3A0000"/>
                </a:solidFill>
              </a:defRPr>
            </a:lvl2pPr>
            <a:lvl3pPr>
              <a:defRPr sz="1800">
                <a:solidFill>
                  <a:srgbClr val="3A0000"/>
                </a:solidFill>
              </a:defRPr>
            </a:lvl3pPr>
            <a:lvl4pPr>
              <a:defRPr sz="1400">
                <a:solidFill>
                  <a:srgbClr val="3A0000"/>
                </a:solidFill>
              </a:defRPr>
            </a:lvl4pPr>
            <a:lvl5pPr>
              <a:defRPr sz="1100">
                <a:solidFill>
                  <a:srgbClr val="3A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409228"/>
            <a:ext cx="4038600" cy="453650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446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8576" y="4153644"/>
            <a:ext cx="6875912" cy="864096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pic>
        <p:nvPicPr>
          <p:cNvPr id="6" name="Afbeelding 5" descr="NwZ-beeld-1 retouch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0604" cy="4069957"/>
          </a:xfrm>
          <a:prstGeom prst="rect">
            <a:avLst/>
          </a:prstGeom>
        </p:spPr>
      </p:pic>
      <p:pic>
        <p:nvPicPr>
          <p:cNvPr id="7" name="Afbeelding 6" descr="Acr5973192168012835721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5041"/>
            <a:ext cx="2088576" cy="1816432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 flipV="1">
            <a:off x="2088576" y="4276912"/>
            <a:ext cx="0" cy="1279338"/>
          </a:xfrm>
          <a:prstGeom prst="line">
            <a:avLst/>
          </a:prstGeom>
          <a:ln>
            <a:solidFill>
              <a:srgbClr val="4524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  <p:sp>
        <p:nvSpPr>
          <p:cNvPr id="11" name="Subtitel 2"/>
          <p:cNvSpPr>
            <a:spLocks noGrp="1"/>
          </p:cNvSpPr>
          <p:nvPr>
            <p:ph type="subTitle" idx="1"/>
          </p:nvPr>
        </p:nvSpPr>
        <p:spPr>
          <a:xfrm>
            <a:off x="2088576" y="5017740"/>
            <a:ext cx="6630228" cy="67620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A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851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, foto zelf toevoe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4832" y="4153644"/>
            <a:ext cx="6869656" cy="792088"/>
          </a:xfrm>
        </p:spPr>
        <p:txBody>
          <a:bodyPr anchor="ctr" anchorCtr="0">
            <a:noAutofit/>
          </a:bodyPr>
          <a:lstStyle>
            <a:lvl1pPr algn="l">
              <a:defRPr sz="26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83006" y="337220"/>
            <a:ext cx="6593123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8" name="Afbeelding 7" descr="Acr597319216801283572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" y="4014070"/>
            <a:ext cx="2088576" cy="1816432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 userDrawn="1"/>
        </p:nvCxnSpPr>
        <p:spPr>
          <a:xfrm flipH="1">
            <a:off x="323528" y="4060763"/>
            <a:ext cx="8396336" cy="0"/>
          </a:xfrm>
          <a:prstGeom prst="line">
            <a:avLst/>
          </a:prstGeom>
          <a:ln>
            <a:solidFill>
              <a:srgbClr val="4524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 userDrawn="1"/>
        </p:nvCxnSpPr>
        <p:spPr>
          <a:xfrm flipV="1">
            <a:off x="2088576" y="4276912"/>
            <a:ext cx="0" cy="1279338"/>
          </a:xfrm>
          <a:prstGeom prst="line">
            <a:avLst/>
          </a:prstGeom>
          <a:ln>
            <a:solidFill>
              <a:srgbClr val="4524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Subtitel 2"/>
          <p:cNvSpPr>
            <a:spLocks noGrp="1"/>
          </p:cNvSpPr>
          <p:nvPr>
            <p:ph type="subTitle" idx="10"/>
          </p:nvPr>
        </p:nvSpPr>
        <p:spPr>
          <a:xfrm>
            <a:off x="2094832" y="4945732"/>
            <a:ext cx="6731132" cy="67620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A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493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 met titel en tekst of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706" y="5145"/>
            <a:ext cx="8255094" cy="89655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705" y="1224736"/>
            <a:ext cx="8261189" cy="372099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463295" y="920496"/>
            <a:ext cx="8229600" cy="1"/>
          </a:xfrm>
          <a:prstGeom prst="line">
            <a:avLst/>
          </a:prstGeom>
          <a:ln w="12700" cmpd="sng">
            <a:solidFill>
              <a:srgbClr val="F083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Afbeelding 7" descr="NwZ-logo-ba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2" y="5049664"/>
            <a:ext cx="1808633" cy="42885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 userDrawn="1"/>
        </p:nvCxnSpPr>
        <p:spPr>
          <a:xfrm>
            <a:off x="463295" y="920496"/>
            <a:ext cx="8229600" cy="1"/>
          </a:xfrm>
          <a:prstGeom prst="line">
            <a:avLst/>
          </a:prstGeom>
          <a:ln w="12700" cmpd="sng">
            <a:solidFill>
              <a:srgbClr val="F083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 descr="NwZ-logo-basi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2" y="5049664"/>
            <a:ext cx="1808633" cy="42885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2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 tekst of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501850"/>
            <a:ext cx="8229600" cy="4464496"/>
          </a:xfrm>
        </p:spPr>
        <p:txBody>
          <a:bodyPr lIns="108000" rIns="10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 descr="NwZ-logo-ba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2" y="5049664"/>
            <a:ext cx="1808633" cy="42885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  <p:pic>
        <p:nvPicPr>
          <p:cNvPr id="6" name="Afbeelding 5" descr="NwZ-logo-basi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2" y="5049664"/>
            <a:ext cx="1808633" cy="4288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6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 met titel e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NwZ-logo-ba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2" y="5049664"/>
            <a:ext cx="1808633" cy="42885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17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834482"/>
          </a:xfrm>
        </p:spPr>
        <p:txBody>
          <a:bodyPr/>
          <a:lstStyle>
            <a:lvl1pPr>
              <a:defRPr sz="2500">
                <a:solidFill>
                  <a:srgbClr val="3A0000"/>
                </a:solidFill>
              </a:defRPr>
            </a:lvl1pPr>
            <a:lvl2pPr>
              <a:defRPr sz="2200">
                <a:solidFill>
                  <a:srgbClr val="3A0000"/>
                </a:solidFill>
              </a:defRPr>
            </a:lvl2pPr>
            <a:lvl3pPr>
              <a:defRPr sz="1800">
                <a:solidFill>
                  <a:srgbClr val="3A0000"/>
                </a:solidFill>
              </a:defRPr>
            </a:lvl3pPr>
            <a:lvl4pPr>
              <a:defRPr sz="1400">
                <a:solidFill>
                  <a:srgbClr val="3A0000"/>
                </a:solidFill>
              </a:defRPr>
            </a:lvl4pPr>
            <a:lvl5pPr>
              <a:defRPr sz="1100">
                <a:solidFill>
                  <a:srgbClr val="3A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83448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463295" y="913284"/>
            <a:ext cx="8229600" cy="1"/>
          </a:xfrm>
          <a:prstGeom prst="line">
            <a:avLst/>
          </a:prstGeom>
          <a:ln w="12700" cmpd="sng">
            <a:solidFill>
              <a:srgbClr val="F083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 descr="NwZ-logo-basi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2" y="5049664"/>
            <a:ext cx="1808633" cy="42885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  <p:cxnSp>
        <p:nvCxnSpPr>
          <p:cNvPr id="15" name="Rechte verbindingslijn 14"/>
          <p:cNvCxnSpPr/>
          <p:nvPr userDrawn="1"/>
        </p:nvCxnSpPr>
        <p:spPr>
          <a:xfrm>
            <a:off x="463295" y="913284"/>
            <a:ext cx="8229600" cy="1"/>
          </a:xfrm>
          <a:prstGeom prst="line">
            <a:avLst/>
          </a:prstGeom>
          <a:ln w="12700" cmpd="sng">
            <a:solidFill>
              <a:srgbClr val="F083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57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NwZ-logo-ba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2" y="5049664"/>
            <a:ext cx="1808633" cy="42885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409228"/>
            <a:ext cx="4038600" cy="4536504"/>
          </a:xfrm>
        </p:spPr>
        <p:txBody>
          <a:bodyPr/>
          <a:lstStyle>
            <a:lvl1pPr>
              <a:defRPr sz="2500">
                <a:solidFill>
                  <a:srgbClr val="3A0000"/>
                </a:solidFill>
              </a:defRPr>
            </a:lvl1pPr>
            <a:lvl2pPr>
              <a:defRPr sz="2200">
                <a:solidFill>
                  <a:srgbClr val="3A0000"/>
                </a:solidFill>
              </a:defRPr>
            </a:lvl2pPr>
            <a:lvl3pPr>
              <a:defRPr sz="1800">
                <a:solidFill>
                  <a:srgbClr val="3A0000"/>
                </a:solidFill>
              </a:defRPr>
            </a:lvl3pPr>
            <a:lvl4pPr>
              <a:defRPr sz="1400">
                <a:solidFill>
                  <a:srgbClr val="3A0000"/>
                </a:solidFill>
              </a:defRPr>
            </a:lvl4pPr>
            <a:lvl5pPr>
              <a:defRPr sz="1100">
                <a:solidFill>
                  <a:srgbClr val="3A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409228"/>
            <a:ext cx="4038600" cy="453650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7" name="Afbeelding 6" descr="NwZ-logo-basi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2" y="5049664"/>
            <a:ext cx="1808633" cy="42885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6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8576" y="4153644"/>
            <a:ext cx="6875912" cy="864096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pic>
        <p:nvPicPr>
          <p:cNvPr id="6" name="Afbeelding 5" descr="NwZ-beeld-1 retouch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0604" cy="4069957"/>
          </a:xfrm>
          <a:prstGeom prst="rect">
            <a:avLst/>
          </a:prstGeom>
        </p:spPr>
      </p:pic>
      <p:pic>
        <p:nvPicPr>
          <p:cNvPr id="7" name="Afbeelding 6" descr="Acr597319216801283572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5041"/>
            <a:ext cx="2088576" cy="1816432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 flipV="1">
            <a:off x="2088576" y="4276912"/>
            <a:ext cx="0" cy="1279338"/>
          </a:xfrm>
          <a:prstGeom prst="line">
            <a:avLst/>
          </a:prstGeom>
          <a:ln>
            <a:solidFill>
              <a:srgbClr val="4524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  <p:sp>
        <p:nvSpPr>
          <p:cNvPr id="11" name="Subtitel 2"/>
          <p:cNvSpPr>
            <a:spLocks noGrp="1"/>
          </p:cNvSpPr>
          <p:nvPr>
            <p:ph type="subTitle" idx="1"/>
          </p:nvPr>
        </p:nvSpPr>
        <p:spPr>
          <a:xfrm>
            <a:off x="2088576" y="5017740"/>
            <a:ext cx="6630228" cy="67620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A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12" name="Afbeelding 11" descr="NwZ-beeld-1 retouch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0604" cy="4069957"/>
          </a:xfrm>
          <a:prstGeom prst="rect">
            <a:avLst/>
          </a:prstGeom>
        </p:spPr>
      </p:pic>
      <p:pic>
        <p:nvPicPr>
          <p:cNvPr id="13" name="Afbeelding 12" descr="Acr5973192168012835721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5041"/>
            <a:ext cx="2088576" cy="1816432"/>
          </a:xfrm>
          <a:prstGeom prst="rect">
            <a:avLst/>
          </a:prstGeom>
        </p:spPr>
      </p:pic>
      <p:cxnSp>
        <p:nvCxnSpPr>
          <p:cNvPr id="14" name="Rechte verbindingslijn 13"/>
          <p:cNvCxnSpPr/>
          <p:nvPr userDrawn="1"/>
        </p:nvCxnSpPr>
        <p:spPr>
          <a:xfrm flipV="1">
            <a:off x="2088576" y="4276912"/>
            <a:ext cx="0" cy="1279338"/>
          </a:xfrm>
          <a:prstGeom prst="line">
            <a:avLst/>
          </a:prstGeom>
          <a:ln>
            <a:solidFill>
              <a:srgbClr val="4524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1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, foto zelf toevoe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4832" y="4153644"/>
            <a:ext cx="6869656" cy="792088"/>
          </a:xfrm>
        </p:spPr>
        <p:txBody>
          <a:bodyPr anchor="ctr" anchorCtr="0">
            <a:noAutofit/>
          </a:bodyPr>
          <a:lstStyle>
            <a:lvl1pPr algn="l">
              <a:defRPr sz="26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83006" y="337220"/>
            <a:ext cx="6593123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8" name="Afbeelding 7" descr="Acr597319216801283572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" y="4014070"/>
            <a:ext cx="2088576" cy="1816432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 flipH="1">
            <a:off x="323528" y="4060763"/>
            <a:ext cx="8396336" cy="0"/>
          </a:xfrm>
          <a:prstGeom prst="line">
            <a:avLst/>
          </a:prstGeom>
          <a:ln>
            <a:solidFill>
              <a:srgbClr val="4524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>
          <a:xfrm flipV="1">
            <a:off x="2088576" y="4276912"/>
            <a:ext cx="0" cy="1279338"/>
          </a:xfrm>
          <a:prstGeom prst="line">
            <a:avLst/>
          </a:prstGeom>
          <a:ln>
            <a:solidFill>
              <a:srgbClr val="4524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Subtitel 2"/>
          <p:cNvSpPr>
            <a:spLocks noGrp="1"/>
          </p:cNvSpPr>
          <p:nvPr>
            <p:ph type="subTitle" idx="10"/>
          </p:nvPr>
        </p:nvSpPr>
        <p:spPr>
          <a:xfrm>
            <a:off x="2094832" y="4945732"/>
            <a:ext cx="6731132" cy="67620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A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13" name="Afbeelding 12" descr="Acr597319216801283572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" y="4014070"/>
            <a:ext cx="2088576" cy="1816432"/>
          </a:xfrm>
          <a:prstGeom prst="rect">
            <a:avLst/>
          </a:prstGeom>
        </p:spPr>
      </p:pic>
      <p:cxnSp>
        <p:nvCxnSpPr>
          <p:cNvPr id="14" name="Rechte verbindingslijn 13"/>
          <p:cNvCxnSpPr/>
          <p:nvPr userDrawn="1"/>
        </p:nvCxnSpPr>
        <p:spPr>
          <a:xfrm flipH="1">
            <a:off x="323528" y="4060763"/>
            <a:ext cx="8396336" cy="0"/>
          </a:xfrm>
          <a:prstGeom prst="line">
            <a:avLst/>
          </a:prstGeom>
          <a:ln>
            <a:solidFill>
              <a:srgbClr val="4524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  <p:cxnSp>
        <p:nvCxnSpPr>
          <p:cNvPr id="17" name="Rechte verbindingslijn 16"/>
          <p:cNvCxnSpPr/>
          <p:nvPr userDrawn="1"/>
        </p:nvCxnSpPr>
        <p:spPr>
          <a:xfrm flipV="1">
            <a:off x="2088576" y="4276912"/>
            <a:ext cx="0" cy="1279338"/>
          </a:xfrm>
          <a:prstGeom prst="line">
            <a:avLst/>
          </a:prstGeom>
          <a:ln>
            <a:solidFill>
              <a:srgbClr val="4524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3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ftit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NwZ-logo-ba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2137500"/>
            <a:ext cx="3600000" cy="85361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772000" y="3146988"/>
            <a:ext cx="359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rgbClr val="F68800"/>
                </a:solidFill>
                <a:latin typeface="Verdana"/>
              </a:rPr>
              <a:t>Bedankt en tot ziens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  <p:pic>
        <p:nvPicPr>
          <p:cNvPr id="9" name="Afbeelding 8" descr="NwZ-logo-basi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2137500"/>
            <a:ext cx="3600000" cy="853610"/>
          </a:xfrm>
          <a:prstGeom prst="rect">
            <a:avLst/>
          </a:prstGeom>
        </p:spPr>
      </p:pic>
      <p:sp>
        <p:nvSpPr>
          <p:cNvPr id="10" name="Tekstvak 9"/>
          <p:cNvSpPr txBox="1"/>
          <p:nvPr userDrawn="1"/>
        </p:nvSpPr>
        <p:spPr>
          <a:xfrm>
            <a:off x="2772000" y="3146988"/>
            <a:ext cx="359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dirty="0">
                <a:solidFill>
                  <a:srgbClr val="F68800"/>
                </a:solidFill>
                <a:latin typeface="Verdana"/>
              </a:rPr>
              <a:t>Bedankt en tot ziens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8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 met  tekst of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501850"/>
            <a:ext cx="8229600" cy="4464496"/>
          </a:xfrm>
        </p:spPr>
        <p:txBody>
          <a:bodyPr lIns="108000" rIns="10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 descr="NwZ-logo-basi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2" y="5049664"/>
            <a:ext cx="1808633" cy="42885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18804" y="4822718"/>
            <a:ext cx="431800" cy="9017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4" y="0"/>
            <a:ext cx="4318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6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8574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60" r:id="rId9"/>
    <p:sldLayoutId id="2147483661" r:id="rId10"/>
    <p:sldLayoutId id="2147483654" r:id="rId11"/>
    <p:sldLayoutId id="214748365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rgbClr val="F68800"/>
          </a:solidFill>
          <a:latin typeface="Verdana"/>
          <a:ea typeface="+mj-ea"/>
          <a:cs typeface="Verdana"/>
        </a:defRPr>
      </a:lvl1pPr>
    </p:titleStyle>
    <p:bodyStyle>
      <a:lvl1pPr marL="252000" indent="-252000" algn="l" defTabSz="457200" rtl="0" eaLnBrk="1" latinLnBrk="0" hangingPunct="1">
        <a:spcBef>
          <a:spcPct val="20000"/>
        </a:spcBef>
        <a:buFont typeface="Arial"/>
        <a:buChar char="•"/>
        <a:defRPr sz="2500" b="0" i="0" kern="1200">
          <a:solidFill>
            <a:srgbClr val="3A0000"/>
          </a:solidFill>
          <a:latin typeface="Verdana"/>
          <a:ea typeface="+mn-ea"/>
          <a:cs typeface="Verdana"/>
        </a:defRPr>
      </a:lvl1pPr>
      <a:lvl2pPr marL="576000" indent="-216000" algn="l" defTabSz="457200" rtl="0" eaLnBrk="1" latinLnBrk="0" hangingPunct="1">
        <a:spcBef>
          <a:spcPct val="20000"/>
        </a:spcBef>
        <a:buFont typeface="Arial"/>
        <a:buChar char="•"/>
        <a:defRPr sz="2200" b="0" i="0" kern="1200">
          <a:solidFill>
            <a:srgbClr val="3A0000"/>
          </a:solidFill>
          <a:latin typeface="Verdana"/>
          <a:ea typeface="+mn-ea"/>
          <a:cs typeface="Verdana"/>
        </a:defRPr>
      </a:lvl2pPr>
      <a:lvl3pPr marL="828000" indent="-1800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3A0000"/>
          </a:solidFill>
          <a:latin typeface="Verdana"/>
          <a:ea typeface="+mn-ea"/>
          <a:cs typeface="Verdana"/>
        </a:defRPr>
      </a:lvl3pPr>
      <a:lvl4pPr marL="1044000" indent="-1440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3A0000"/>
          </a:solidFill>
          <a:latin typeface="Verdana"/>
          <a:ea typeface="+mn-ea"/>
          <a:cs typeface="Verdana"/>
        </a:defRPr>
      </a:lvl4pPr>
      <a:lvl5pPr marL="1260000" indent="-108000" algn="l" defTabSz="457200" rtl="0" eaLnBrk="1" latinLnBrk="0" hangingPunct="1">
        <a:spcBef>
          <a:spcPct val="20000"/>
        </a:spcBef>
        <a:buFont typeface="Arial"/>
        <a:buChar char="•"/>
        <a:defRPr sz="1100" b="0" i="0" kern="1200">
          <a:solidFill>
            <a:srgbClr val="3A0000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(Microscopische) hematurie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Naar wie verwijzen?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91" y="125361"/>
            <a:ext cx="3273757" cy="38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28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DD Glomerulaire hematurie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u="sng" dirty="0" err="1"/>
              <a:t>Geisoleerde</a:t>
            </a:r>
            <a:r>
              <a:rPr lang="nl-NL" sz="1600" u="sng" dirty="0"/>
              <a:t> hematurie </a:t>
            </a:r>
            <a:r>
              <a:rPr lang="nl-NL" sz="1600" b="1" u="sng" dirty="0"/>
              <a:t>zonder </a:t>
            </a:r>
            <a:r>
              <a:rPr lang="nl-NL" sz="1600" b="1" u="sng" dirty="0" err="1"/>
              <a:t>proteinurie</a:t>
            </a:r>
            <a:r>
              <a:rPr lang="nl-NL" sz="1600" b="1" u="sng" dirty="0"/>
              <a:t> en normale nierfunctie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nl-NL" sz="1400" dirty="0"/>
              <a:t>Dunne Basaalmembraan nefropathie: familiair, autosomaal dominant, benigne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nl-NL" sz="1400" dirty="0" err="1"/>
              <a:t>Alport</a:t>
            </a:r>
            <a:r>
              <a:rPr lang="nl-NL" sz="1400" dirty="0"/>
              <a:t>: met gehoorverlies, meestal autosomaal recessief, wisselende expressie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nl-NL" sz="1400" dirty="0" err="1"/>
              <a:t>Loin</a:t>
            </a:r>
            <a:r>
              <a:rPr lang="nl-NL" sz="1400" dirty="0"/>
              <a:t> </a:t>
            </a:r>
            <a:r>
              <a:rPr lang="nl-NL" sz="1400" dirty="0" err="1"/>
              <a:t>pain</a:t>
            </a:r>
            <a:r>
              <a:rPr lang="nl-NL" sz="1400" dirty="0"/>
              <a:t> </a:t>
            </a:r>
            <a:r>
              <a:rPr lang="nl-NL" sz="1400" dirty="0" err="1"/>
              <a:t>hematuria</a:t>
            </a:r>
            <a:r>
              <a:rPr lang="nl-NL" sz="1400" dirty="0"/>
              <a:t> </a:t>
            </a:r>
            <a:r>
              <a:rPr lang="nl-NL" sz="1400" dirty="0" err="1"/>
              <a:t>syndrome</a:t>
            </a:r>
            <a:endParaRPr lang="nl-NL" sz="14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nl-NL" sz="1400" dirty="0" err="1"/>
              <a:t>IgA</a:t>
            </a:r>
            <a:r>
              <a:rPr lang="nl-NL" sz="1400" dirty="0"/>
              <a:t> nefropathie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52555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3E4EF-2E0A-4EA1-8E91-5F330559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Dunne basaal membraan nefropathie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E815B0-8168-4A11-86A3-46E1E9CA2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Komt voor bij 1% van de bevolking</a:t>
            </a:r>
          </a:p>
          <a:p>
            <a:r>
              <a:rPr lang="nl-NL" dirty="0"/>
              <a:t>Autosomaal dominant</a:t>
            </a:r>
          </a:p>
          <a:p>
            <a:r>
              <a:rPr lang="nl-NL" dirty="0"/>
              <a:t>Benigne microscopische hematurie</a:t>
            </a:r>
          </a:p>
          <a:p>
            <a:r>
              <a:rPr lang="nl-NL" dirty="0"/>
              <a:t>Geen nierfunctie verlies</a:t>
            </a:r>
          </a:p>
        </p:txBody>
      </p:sp>
    </p:spTree>
    <p:extLst>
      <p:ext uri="{BB962C8B-B14F-4D97-AF65-F5344CB8AC3E}">
        <p14:creationId xmlns:p14="http://schemas.microsoft.com/office/powerpoint/2010/main" val="252117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5620B-19EB-4073-9E68-F5306EB2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Syndroom van </a:t>
            </a:r>
            <a:r>
              <a:rPr lang="nl-NL" dirty="0" err="1"/>
              <a:t>Alport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5720C0-D588-44FD-91AA-7B20BFA33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Autosomaal recessief; 1:50000-100000 kinderen</a:t>
            </a:r>
          </a:p>
          <a:p>
            <a:r>
              <a:rPr lang="nl-NL" dirty="0"/>
              <a:t>Defect collageen type IV </a:t>
            </a:r>
          </a:p>
          <a:p>
            <a:r>
              <a:rPr lang="nl-NL" dirty="0"/>
              <a:t>Wisselende expressie van gen en dus van symptomen</a:t>
            </a:r>
          </a:p>
          <a:p>
            <a:r>
              <a:rPr lang="nl-NL" dirty="0"/>
              <a:t>Proteïnurie/nierfalen-&gt;ACE remmers</a:t>
            </a:r>
          </a:p>
          <a:p>
            <a:r>
              <a:rPr lang="nl-NL" dirty="0" err="1"/>
              <a:t>Gehoorsverlies</a:t>
            </a:r>
            <a:endParaRPr lang="nl-NL" dirty="0"/>
          </a:p>
          <a:p>
            <a:r>
              <a:rPr lang="nl-NL" dirty="0"/>
              <a:t>Oogafwijkingen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085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44BB9-6460-4A36-B38D-DE751DA0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Loin</a:t>
            </a:r>
            <a:r>
              <a:rPr lang="nl-NL" dirty="0"/>
              <a:t> </a:t>
            </a:r>
            <a:r>
              <a:rPr lang="nl-NL" dirty="0" err="1"/>
              <a:t>pain</a:t>
            </a:r>
            <a:r>
              <a:rPr lang="nl-NL" dirty="0"/>
              <a:t> </a:t>
            </a:r>
            <a:r>
              <a:rPr lang="nl-NL" dirty="0" err="1"/>
              <a:t>hematuria</a:t>
            </a:r>
            <a:r>
              <a:rPr lang="nl-NL" dirty="0"/>
              <a:t> </a:t>
            </a:r>
            <a:r>
              <a:rPr lang="nl-NL" dirty="0" err="1"/>
              <a:t>sydrome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AFEC3A-4977-445F-9752-9C9DBE48F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Flank pijn</a:t>
            </a:r>
          </a:p>
          <a:p>
            <a:r>
              <a:rPr lang="nl-NL" dirty="0"/>
              <a:t>Microscopische </a:t>
            </a:r>
            <a:r>
              <a:rPr lang="nl-NL" dirty="0" err="1"/>
              <a:t>haematurie</a:t>
            </a:r>
            <a:endParaRPr lang="nl-NL" dirty="0"/>
          </a:p>
          <a:p>
            <a:r>
              <a:rPr lang="nl-NL" dirty="0"/>
              <a:t>Oorzaak onbekend</a:t>
            </a:r>
          </a:p>
          <a:p>
            <a:endParaRPr lang="nl-NL" dirty="0"/>
          </a:p>
          <a:p>
            <a:r>
              <a:rPr lang="nl-NL" dirty="0"/>
              <a:t>Th/symptoom bestrijding</a:t>
            </a:r>
          </a:p>
        </p:txBody>
      </p:sp>
    </p:spTree>
    <p:extLst>
      <p:ext uri="{BB962C8B-B14F-4D97-AF65-F5344CB8AC3E}">
        <p14:creationId xmlns:p14="http://schemas.microsoft.com/office/powerpoint/2010/main" val="36689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IgA</a:t>
            </a:r>
            <a:r>
              <a:rPr lang="nl-NL" dirty="0"/>
              <a:t> nefropathie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Van persisterende glomerulaire microscopische </a:t>
            </a:r>
            <a:r>
              <a:rPr lang="nl-NL" sz="1800" dirty="0" err="1"/>
              <a:t>haematurie</a:t>
            </a:r>
            <a:r>
              <a:rPr lang="nl-NL" sz="1800" dirty="0"/>
              <a:t> heeft 20-30% </a:t>
            </a:r>
            <a:r>
              <a:rPr lang="nl-NL" sz="1800" dirty="0" err="1"/>
              <a:t>IgA</a:t>
            </a:r>
            <a:r>
              <a:rPr lang="nl-NL" sz="1800" dirty="0"/>
              <a:t> nefropathie</a:t>
            </a:r>
          </a:p>
          <a:p>
            <a:endParaRPr lang="nl-NL" sz="1800" dirty="0"/>
          </a:p>
          <a:p>
            <a:r>
              <a:rPr lang="nl-NL" sz="1800" dirty="0"/>
              <a:t>Piekincidentie 20-40 jaar en 70 jaar</a:t>
            </a:r>
          </a:p>
          <a:p>
            <a:endParaRPr lang="nl-NL" sz="1800" dirty="0"/>
          </a:p>
          <a:p>
            <a:r>
              <a:rPr lang="nl-NL" sz="1800" dirty="0"/>
              <a:t>15-40 gevallen/1 miljoen inwoners</a:t>
            </a:r>
          </a:p>
          <a:p>
            <a:endParaRPr lang="nl-NL" sz="1800" dirty="0"/>
          </a:p>
          <a:p>
            <a:r>
              <a:rPr lang="nl-NL" sz="1800" dirty="0"/>
              <a:t>Man: vrouw 2:1</a:t>
            </a:r>
          </a:p>
          <a:p>
            <a:endParaRPr lang="nl-NL" sz="1800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552189A7-C90D-4AE3-B93F-16C78E4E03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970" y="1673390"/>
            <a:ext cx="4340830" cy="291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6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B254D-5AFA-407B-8680-C326A109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IgA</a:t>
            </a:r>
            <a:r>
              <a:rPr lang="nl-NL" dirty="0"/>
              <a:t> nefropathie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44D19F-E8F6-4CF8-AEBA-3B90BF665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Etiologie onbekend</a:t>
            </a:r>
          </a:p>
          <a:p>
            <a:r>
              <a:rPr lang="nl-NL" dirty="0" err="1"/>
              <a:t>autoimmuun</a:t>
            </a:r>
            <a:endParaRPr lang="nl-NL" dirty="0"/>
          </a:p>
          <a:p>
            <a:r>
              <a:rPr lang="nl-NL" dirty="0"/>
              <a:t>Neerslag van </a:t>
            </a:r>
            <a:r>
              <a:rPr lang="nl-NL" dirty="0" err="1"/>
              <a:t>IgA</a:t>
            </a:r>
            <a:r>
              <a:rPr lang="nl-NL" dirty="0"/>
              <a:t> immunoglobuline</a:t>
            </a:r>
          </a:p>
          <a:p>
            <a:r>
              <a:rPr lang="nl-NL" dirty="0" err="1"/>
              <a:t>Glomerulonefritis</a:t>
            </a:r>
            <a:r>
              <a:rPr lang="nl-NL" dirty="0"/>
              <a:t> -&gt; </a:t>
            </a:r>
            <a:r>
              <a:rPr lang="nl-NL" dirty="0" err="1"/>
              <a:t>glomerulosclerose</a:t>
            </a:r>
            <a:r>
              <a:rPr lang="nl-NL" dirty="0"/>
              <a:t> </a:t>
            </a:r>
          </a:p>
          <a:p>
            <a:r>
              <a:rPr lang="nl-NL" dirty="0"/>
              <a:t>Behandeling: </a:t>
            </a:r>
            <a:r>
              <a:rPr lang="nl-NL" dirty="0" err="1"/>
              <a:t>nierschade</a:t>
            </a:r>
            <a:r>
              <a:rPr lang="nl-NL" dirty="0"/>
              <a:t> vertragen/voorkomen</a:t>
            </a:r>
          </a:p>
          <a:p>
            <a:r>
              <a:rPr lang="nl-NL" dirty="0"/>
              <a:t>44% progressieve ziekte na 7 jaar</a:t>
            </a:r>
          </a:p>
          <a:p>
            <a:r>
              <a:rPr lang="nl-NL" dirty="0"/>
              <a:t>20% end stage nierfalen</a:t>
            </a:r>
          </a:p>
        </p:txBody>
      </p:sp>
    </p:spTree>
    <p:extLst>
      <p:ext uri="{BB962C8B-B14F-4D97-AF65-F5344CB8AC3E}">
        <p14:creationId xmlns:p14="http://schemas.microsoft.com/office/powerpoint/2010/main" val="261789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5FD93D-AD4F-49B5-B017-8A37422F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IgA</a:t>
            </a:r>
            <a:r>
              <a:rPr lang="nl-NL" dirty="0"/>
              <a:t> nefropathie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063A7-9216-4463-9BE2-C91D3B1C5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Symptomen</a:t>
            </a:r>
          </a:p>
          <a:p>
            <a:pPr marL="0" indent="0">
              <a:buNone/>
            </a:pPr>
            <a:r>
              <a:rPr lang="nl-NL" dirty="0"/>
              <a:t>Microscopische </a:t>
            </a:r>
            <a:r>
              <a:rPr lang="nl-NL" dirty="0" err="1"/>
              <a:t>haematurie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Macroscopische </a:t>
            </a:r>
            <a:r>
              <a:rPr lang="nl-NL" dirty="0" err="1"/>
              <a:t>haematurie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Proteïnurie</a:t>
            </a:r>
          </a:p>
          <a:p>
            <a:pPr marL="0" indent="0">
              <a:buNone/>
            </a:pPr>
            <a:r>
              <a:rPr lang="nl-NL" dirty="0"/>
              <a:t>Hypertensie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Hypertensie en </a:t>
            </a:r>
            <a:r>
              <a:rPr lang="nl-NL" dirty="0" err="1"/>
              <a:t>proteinurie</a:t>
            </a:r>
            <a:r>
              <a:rPr lang="nl-NL" dirty="0"/>
              <a:t> neg. voorspellers</a:t>
            </a:r>
          </a:p>
        </p:txBody>
      </p:sp>
    </p:spTree>
    <p:extLst>
      <p:ext uri="{BB962C8B-B14F-4D97-AF65-F5344CB8AC3E}">
        <p14:creationId xmlns:p14="http://schemas.microsoft.com/office/powerpoint/2010/main" val="301660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IgA</a:t>
            </a:r>
            <a:r>
              <a:rPr lang="nl-NL" dirty="0"/>
              <a:t> Nefropathie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51" y="1993404"/>
            <a:ext cx="763804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3284"/>
            <a:ext cx="871296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219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IgA</a:t>
            </a:r>
            <a:r>
              <a:rPr lang="nl-NL" dirty="0"/>
              <a:t> nefropathie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Geassocieerde ziekten: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Coeliakie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IBD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HIV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Cirrose/leverziekten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ANCA vasculitis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106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521FC-577B-4165-8A88-A53BB666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IgA</a:t>
            </a:r>
            <a:r>
              <a:rPr lang="nl-NL" dirty="0"/>
              <a:t> nefropathie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8C520D-1DD9-4F1F-9B84-294761FAA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Ziekte van de gastheer</a:t>
            </a:r>
          </a:p>
          <a:p>
            <a:r>
              <a:rPr lang="nl-NL" dirty="0"/>
              <a:t>50% recidiveert na transplantatie</a:t>
            </a:r>
          </a:p>
          <a:p>
            <a:r>
              <a:rPr lang="nl-NL" dirty="0"/>
              <a:t>Of verdwijnt afhankelijk van gastheer</a:t>
            </a:r>
          </a:p>
        </p:txBody>
      </p:sp>
    </p:spTree>
    <p:extLst>
      <p:ext uri="{BB962C8B-B14F-4D97-AF65-F5344CB8AC3E}">
        <p14:creationId xmlns:p14="http://schemas.microsoft.com/office/powerpoint/2010/main" val="209929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Hematurie en oorzaak/leeftijd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38197"/>
            <a:ext cx="4022948" cy="3703666"/>
          </a:xfrm>
        </p:spPr>
      </p:pic>
    </p:spTree>
    <p:extLst>
      <p:ext uri="{BB962C8B-B14F-4D97-AF65-F5344CB8AC3E}">
        <p14:creationId xmlns:p14="http://schemas.microsoft.com/office/powerpoint/2010/main" val="1837989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Nierbiopt</a:t>
            </a:r>
            <a:endParaRPr lang="nl-NL" dirty="0"/>
          </a:p>
        </p:txBody>
      </p:sp>
      <p:pic>
        <p:nvPicPr>
          <p:cNvPr id="4" name="Picture 5" descr="hone2_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23540" r="1326" b="13701"/>
          <a:stretch>
            <a:fillRect/>
          </a:stretch>
        </p:blipFill>
        <p:spPr>
          <a:xfrm>
            <a:off x="107504" y="841276"/>
            <a:ext cx="4895826" cy="2116139"/>
          </a:xfrm>
          <a:noFill/>
        </p:spPr>
      </p:pic>
      <p:pic>
        <p:nvPicPr>
          <p:cNvPr id="5" name="Picture 6" descr="one2_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8090" r="2751" b="8269"/>
          <a:stretch>
            <a:fillRect/>
          </a:stretch>
        </p:blipFill>
        <p:spPr bwMode="auto">
          <a:xfrm>
            <a:off x="4211960" y="2281436"/>
            <a:ext cx="46085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152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IgA</a:t>
            </a:r>
            <a:r>
              <a:rPr lang="nl-NL" dirty="0"/>
              <a:t> nefropathie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37" y="1273324"/>
            <a:ext cx="3924863" cy="2520280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B58B873-4C73-4213-9121-D4A1FCFDA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06" y="1273324"/>
            <a:ext cx="3810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24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 </a:t>
            </a:r>
            <a:r>
              <a:rPr lang="nl-NL" dirty="0" err="1"/>
              <a:t>IgA</a:t>
            </a:r>
            <a:r>
              <a:rPr lang="nl-NL" dirty="0"/>
              <a:t> nefropathie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nl-NL" sz="1800" dirty="0"/>
              <a:t>Conservatief: RR 130-80 met </a:t>
            </a:r>
            <a:r>
              <a:rPr lang="nl-NL" sz="1800" dirty="0" err="1"/>
              <a:t>aceremming</a:t>
            </a:r>
            <a:r>
              <a:rPr lang="nl-NL" sz="1800" dirty="0"/>
              <a:t>, LDL 1,8 zoutbeperking, visolie, stoppen met roken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nl-NL" sz="1800" dirty="0"/>
              <a:t>Vooral bij </a:t>
            </a:r>
            <a:r>
              <a:rPr lang="nl-NL" sz="1800" dirty="0" err="1"/>
              <a:t>proteinurie</a:t>
            </a:r>
            <a:r>
              <a:rPr lang="nl-NL" sz="1800" dirty="0"/>
              <a:t>: </a:t>
            </a:r>
            <a:r>
              <a:rPr lang="nl-NL" sz="1800" dirty="0" err="1"/>
              <a:t>prednisolon</a:t>
            </a:r>
            <a:endParaRPr lang="nl-NL" sz="1800" dirty="0"/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nl-NL" sz="1800" dirty="0" err="1"/>
              <a:t>Proteinurie</a:t>
            </a:r>
            <a:r>
              <a:rPr lang="nl-NL" sz="1800" dirty="0"/>
              <a:t> en verslechtering </a:t>
            </a:r>
            <a:r>
              <a:rPr lang="nl-NL" sz="1800" dirty="0" err="1"/>
              <a:t>nierfunctie:ciclofosfamide</a:t>
            </a:r>
            <a:r>
              <a:rPr lang="nl-NL" sz="1800" dirty="0"/>
              <a:t> en </a:t>
            </a:r>
            <a:r>
              <a:rPr lang="nl-NL" sz="1800" dirty="0" err="1"/>
              <a:t>prednisolon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118538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DD Glomerulaire hematurie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u="sng" dirty="0"/>
              <a:t>Hematurie </a:t>
            </a:r>
            <a:r>
              <a:rPr lang="nl-NL" sz="1800" b="1" u="sng" dirty="0"/>
              <a:t>met </a:t>
            </a:r>
            <a:r>
              <a:rPr lang="nl-NL" sz="1800" b="1" u="sng" dirty="0" err="1"/>
              <a:t>proteinurie</a:t>
            </a:r>
            <a:r>
              <a:rPr lang="nl-NL" sz="1800" b="1" u="sng" dirty="0"/>
              <a:t> en nierfunctie achteruitgang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600" dirty="0"/>
              <a:t> </a:t>
            </a:r>
            <a:r>
              <a:rPr lang="nl-NL" sz="1600" dirty="0" err="1"/>
              <a:t>Granulomatosis</a:t>
            </a:r>
            <a:r>
              <a:rPr lang="nl-NL" sz="1600" dirty="0"/>
              <a:t> met polyangiitis/ANCA vasculitis: KNO, longen, nieren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600" dirty="0"/>
              <a:t> </a:t>
            </a:r>
            <a:r>
              <a:rPr lang="nl-NL" sz="1600" dirty="0" err="1"/>
              <a:t>Goodpasture</a:t>
            </a:r>
            <a:r>
              <a:rPr lang="nl-NL" sz="1600" dirty="0"/>
              <a:t> anti GBM: longen, nieren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600" dirty="0"/>
              <a:t>SLE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600" dirty="0" err="1"/>
              <a:t>IgA</a:t>
            </a:r>
            <a:endParaRPr lang="nl-NL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sz="1600" dirty="0"/>
              <a:t>Post infectieuze </a:t>
            </a:r>
            <a:r>
              <a:rPr lang="nl-NL" sz="1600" dirty="0" err="1"/>
              <a:t>glomerulonefritis</a:t>
            </a:r>
            <a:endParaRPr lang="nl-NL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sz="1600" dirty="0"/>
              <a:t>MPGN  bij infectie of maligniteit ( </a:t>
            </a:r>
            <a:r>
              <a:rPr lang="nl-NL" sz="1600" dirty="0" err="1"/>
              <a:t>Hep</a:t>
            </a:r>
            <a:r>
              <a:rPr lang="nl-NL" sz="1600" dirty="0"/>
              <a:t> B, C, HIV)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600" dirty="0" err="1"/>
              <a:t>Fibrillaire</a:t>
            </a:r>
            <a:r>
              <a:rPr lang="nl-NL" sz="1600" dirty="0"/>
              <a:t> </a:t>
            </a:r>
            <a:r>
              <a:rPr lang="nl-NL" sz="1600" dirty="0" err="1"/>
              <a:t>glomerulonefritis</a:t>
            </a:r>
            <a:endParaRPr lang="nl-NL" sz="1600" dirty="0"/>
          </a:p>
          <a:p>
            <a:pPr>
              <a:buFont typeface="Wingdings" panose="05000000000000000000" pitchFamily="2" charset="2"/>
              <a:buChar char="q"/>
            </a:pPr>
            <a:endParaRPr lang="nl-NL" sz="1600" dirty="0"/>
          </a:p>
          <a:p>
            <a:pPr>
              <a:buFont typeface="Wingdings" panose="05000000000000000000" pitchFamily="2" charset="2"/>
              <a:buChar char="q"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79133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b="0" dirty="0"/>
            </a:br>
            <a:r>
              <a:rPr lang="nl-NL" dirty="0" err="1"/>
              <a:t>Granulomatosis</a:t>
            </a:r>
            <a:r>
              <a:rPr lang="nl-NL" dirty="0"/>
              <a:t> met polyangiitis (GPA)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err="1"/>
              <a:t>necrotiserende</a:t>
            </a:r>
            <a:r>
              <a:rPr lang="nl-NL" sz="1800" dirty="0"/>
              <a:t> vaatwandontsteking, waarbij de kleinste vaten betrokken zijn (arteriolen, capillairen en </a:t>
            </a:r>
            <a:r>
              <a:rPr lang="nl-NL" sz="1800" dirty="0" err="1"/>
              <a:t>venulen</a:t>
            </a:r>
            <a:r>
              <a:rPr lang="nl-NL" sz="1800" dirty="0"/>
              <a:t>) </a:t>
            </a:r>
          </a:p>
          <a:p>
            <a:endParaRPr lang="nl-NL" sz="1800" dirty="0"/>
          </a:p>
          <a:p>
            <a:r>
              <a:rPr lang="nl-NL" sz="1800" dirty="0"/>
              <a:t>verhoogde proteïnase-3 (PR3-) of </a:t>
            </a:r>
            <a:r>
              <a:rPr lang="nl-NL" sz="1800" dirty="0" err="1"/>
              <a:t>myeloperoxidase</a:t>
            </a:r>
            <a:r>
              <a:rPr lang="nl-NL" sz="1800" dirty="0"/>
              <a:t> (MPO-)ANCA-spiegel. 10% ANCA negatief</a:t>
            </a:r>
          </a:p>
          <a:p>
            <a:endParaRPr lang="nl-NL" sz="1800" dirty="0"/>
          </a:p>
          <a:p>
            <a:r>
              <a:rPr lang="nl-NL" sz="1800" dirty="0"/>
              <a:t>1: 8000 mensen </a:t>
            </a:r>
          </a:p>
          <a:p>
            <a:endParaRPr lang="nl-NL" sz="1800" dirty="0"/>
          </a:p>
          <a:p>
            <a:r>
              <a:rPr lang="nl-NL" sz="1800" dirty="0"/>
              <a:t>Kliniek:</a:t>
            </a:r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71" y="3505572"/>
            <a:ext cx="2590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6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Granulomatosis</a:t>
            </a:r>
            <a:r>
              <a:rPr lang="nl-NL" dirty="0"/>
              <a:t> met polyangiitis (GPA)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u="sng" dirty="0"/>
              <a:t>Behandeling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Inductie behandeling:	- </a:t>
            </a:r>
            <a:r>
              <a:rPr lang="nl-NL" sz="2000" dirty="0" err="1"/>
              <a:t>endoxan</a:t>
            </a:r>
            <a:r>
              <a:rPr lang="nl-NL" sz="2000" dirty="0"/>
              <a:t> en </a:t>
            </a:r>
            <a:r>
              <a:rPr lang="nl-NL" sz="2000" dirty="0" err="1"/>
              <a:t>prednisolon</a:t>
            </a:r>
            <a:r>
              <a:rPr lang="nl-NL" sz="2000" dirty="0"/>
              <a:t>, e.a.								- </a:t>
            </a:r>
            <a:r>
              <a:rPr lang="nl-NL" sz="2000" dirty="0" err="1"/>
              <a:t>rituximab</a:t>
            </a:r>
            <a:r>
              <a:rPr lang="nl-NL" sz="2000" dirty="0"/>
              <a:t>													- plasmafiltratie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Maintenance:				- azathioprine en </a:t>
            </a:r>
            <a:r>
              <a:rPr lang="nl-NL" sz="2000" dirty="0" err="1"/>
              <a:t>prednisolon</a:t>
            </a:r>
            <a:endParaRPr lang="nl-NL" sz="2000" dirty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3. Relaps:						- </a:t>
            </a:r>
            <a:r>
              <a:rPr lang="nl-NL" sz="2000" dirty="0" err="1"/>
              <a:t>rituximab</a:t>
            </a:r>
            <a:r>
              <a:rPr lang="nl-NL" sz="2000" dirty="0"/>
              <a:t>/</a:t>
            </a:r>
            <a:r>
              <a:rPr lang="nl-NL" sz="2000" dirty="0" err="1"/>
              <a:t>endoxan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u="sng" dirty="0"/>
              <a:t>Prognose</a:t>
            </a:r>
          </a:p>
          <a:p>
            <a:pPr marL="0" indent="0">
              <a:buNone/>
            </a:pPr>
            <a:r>
              <a:rPr lang="nl-NL" sz="2000" dirty="0"/>
              <a:t>Frequent relaps, hoge mortaliteit, infecties, </a:t>
            </a:r>
            <a:r>
              <a:rPr lang="nl-NL" sz="2000" dirty="0" err="1"/>
              <a:t>blaasca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604022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57581-D6AD-405C-AB12-E51F6134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Syndroom van </a:t>
            </a:r>
            <a:r>
              <a:rPr lang="nl-NL" dirty="0" err="1"/>
              <a:t>Goodpasture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742F41-A530-42F4-BDB4-081AD68CD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Autoimmuun</a:t>
            </a:r>
            <a:r>
              <a:rPr lang="nl-NL" dirty="0"/>
              <a:t> ziekte</a:t>
            </a:r>
          </a:p>
          <a:p>
            <a:r>
              <a:rPr lang="nl-NL" dirty="0"/>
              <a:t>Basale membraan schade door antilichamen</a:t>
            </a:r>
          </a:p>
          <a:p>
            <a:r>
              <a:rPr lang="nl-NL" dirty="0"/>
              <a:t>Mannen 20-30 of &gt; 60 jaar</a:t>
            </a:r>
          </a:p>
          <a:p>
            <a:r>
              <a:rPr lang="nl-NL" dirty="0"/>
              <a:t>Symptomen: dysurie, LUTS en hematurie</a:t>
            </a:r>
          </a:p>
          <a:p>
            <a:r>
              <a:rPr lang="nl-NL" dirty="0"/>
              <a:t>Later: bloedingen in longen, </a:t>
            </a:r>
            <a:r>
              <a:rPr lang="nl-NL" dirty="0" err="1"/>
              <a:t>glomerulonefritis</a:t>
            </a:r>
            <a:r>
              <a:rPr lang="nl-NL" dirty="0"/>
              <a:t> en nierfalen</a:t>
            </a:r>
          </a:p>
        </p:txBody>
      </p:sp>
    </p:spTree>
    <p:extLst>
      <p:ext uri="{BB962C8B-B14F-4D97-AF65-F5344CB8AC3E}">
        <p14:creationId xmlns:p14="http://schemas.microsoft.com/office/powerpoint/2010/main" val="2786821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810F0-31C0-4B8C-936A-DFC65C7E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E55CF2-4E87-4D0D-86F0-4473FD7C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Autoimmuun</a:t>
            </a:r>
            <a:r>
              <a:rPr lang="nl-NL" dirty="0"/>
              <a:t> ziekte</a:t>
            </a:r>
          </a:p>
          <a:p>
            <a:r>
              <a:rPr lang="nl-NL" dirty="0"/>
              <a:t>Hierbij in </a:t>
            </a:r>
            <a:r>
              <a:rPr lang="nl-NL" dirty="0" err="1"/>
              <a:t>nierbiopt</a:t>
            </a:r>
            <a:r>
              <a:rPr lang="nl-NL" dirty="0"/>
              <a:t>: C1q </a:t>
            </a:r>
            <a:r>
              <a:rPr lang="nl-NL" dirty="0" err="1"/>
              <a:t>subendotheliale</a:t>
            </a:r>
            <a:r>
              <a:rPr lang="nl-NL" dirty="0"/>
              <a:t> </a:t>
            </a:r>
            <a:r>
              <a:rPr lang="nl-NL" dirty="0" err="1"/>
              <a:t>immunodeposities</a:t>
            </a:r>
            <a:endParaRPr lang="nl-NL" dirty="0"/>
          </a:p>
          <a:p>
            <a:r>
              <a:rPr lang="nl-NL" dirty="0"/>
              <a:t>Serologie</a:t>
            </a:r>
          </a:p>
          <a:p>
            <a:pPr marL="0" indent="0">
              <a:buNone/>
            </a:pPr>
            <a:r>
              <a:rPr lang="nl-NL" dirty="0"/>
              <a:t>Ziekte van : gewrichten, huid, </a:t>
            </a:r>
            <a:r>
              <a:rPr lang="nl-NL" dirty="0" err="1"/>
              <a:t>hersenen,longen,nieren</a:t>
            </a:r>
            <a:r>
              <a:rPr lang="nl-NL" dirty="0"/>
              <a:t> en bloedvaten</a:t>
            </a:r>
          </a:p>
        </p:txBody>
      </p:sp>
    </p:spTree>
    <p:extLst>
      <p:ext uri="{BB962C8B-B14F-4D97-AF65-F5344CB8AC3E}">
        <p14:creationId xmlns:p14="http://schemas.microsoft.com/office/powerpoint/2010/main" val="3655681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787C81-BA2E-47E1-91D1-D975C10C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Post infectieuze </a:t>
            </a:r>
            <a:r>
              <a:rPr lang="nl-NL" dirty="0" err="1"/>
              <a:t>glomerulonefritis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FB677F-C0FF-4533-A265-C539B3EE6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</a:t>
            </a:r>
            <a:r>
              <a:rPr lang="nl-NL" dirty="0" err="1"/>
              <a:t>steptokokken</a:t>
            </a:r>
            <a:r>
              <a:rPr lang="nl-NL" dirty="0"/>
              <a:t> infectie/malaria/bof</a:t>
            </a:r>
          </a:p>
          <a:p>
            <a:r>
              <a:rPr lang="nl-NL" dirty="0" err="1"/>
              <a:t>Autoimmuun</a:t>
            </a:r>
            <a:r>
              <a:rPr lang="nl-NL" dirty="0"/>
              <a:t> fenomeen</a:t>
            </a:r>
          </a:p>
          <a:p>
            <a:r>
              <a:rPr lang="nl-NL" dirty="0"/>
              <a:t>Jong volwassenen</a:t>
            </a:r>
          </a:p>
          <a:p>
            <a:r>
              <a:rPr lang="nl-NL" dirty="0"/>
              <a:t>Geneest </a:t>
            </a:r>
            <a:r>
              <a:rPr lang="nl-NL" dirty="0" err="1"/>
              <a:t>restloos</a:t>
            </a:r>
            <a:endParaRPr lang="nl-NL" dirty="0"/>
          </a:p>
          <a:p>
            <a:r>
              <a:rPr lang="nl-NL" dirty="0"/>
              <a:t>Symptomen: </a:t>
            </a:r>
            <a:r>
              <a:rPr lang="nl-NL" dirty="0" err="1"/>
              <a:t>haematurie</a:t>
            </a:r>
            <a:r>
              <a:rPr lang="nl-NL" dirty="0"/>
              <a:t>/oedeem/hypertensie</a:t>
            </a:r>
          </a:p>
        </p:txBody>
      </p:sp>
    </p:spTree>
    <p:extLst>
      <p:ext uri="{BB962C8B-B14F-4D97-AF65-F5344CB8AC3E}">
        <p14:creationId xmlns:p14="http://schemas.microsoft.com/office/powerpoint/2010/main" val="3958821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Membranoproliferatieve</a:t>
            </a:r>
            <a:r>
              <a:rPr lang="nl-NL" dirty="0"/>
              <a:t> </a:t>
            </a:r>
            <a:r>
              <a:rPr lang="nl-NL" dirty="0" err="1"/>
              <a:t>glomerulonefritis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dirty="0"/>
              <a:t>Infecties: </a:t>
            </a:r>
            <a:r>
              <a:rPr lang="nl-NL" dirty="0" err="1"/>
              <a:t>Hep</a:t>
            </a:r>
            <a:r>
              <a:rPr lang="nl-NL" dirty="0"/>
              <a:t> B, </a:t>
            </a:r>
            <a:r>
              <a:rPr lang="nl-NL" dirty="0" err="1"/>
              <a:t>Hep</a:t>
            </a:r>
            <a:r>
              <a:rPr lang="nl-NL" dirty="0"/>
              <a:t> C, HIV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dirty="0"/>
              <a:t>Auto-immuunziekte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dirty="0"/>
              <a:t>Complement gemedieerd</a:t>
            </a:r>
          </a:p>
        </p:txBody>
      </p:sp>
    </p:spTree>
    <p:extLst>
      <p:ext uri="{BB962C8B-B14F-4D97-AF65-F5344CB8AC3E}">
        <p14:creationId xmlns:p14="http://schemas.microsoft.com/office/powerpoint/2010/main" val="48060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7FA68-0545-2735-F460-D02132DF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Prevalentie </a:t>
            </a:r>
            <a:r>
              <a:rPr lang="nl-NL" dirty="0" err="1"/>
              <a:t>Haematurie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535684-2718-BF5F-64AB-43E42FC4F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de populatie: 2,4-31,1%</a:t>
            </a:r>
          </a:p>
          <a:p>
            <a:r>
              <a:rPr lang="nl-NL" dirty="0"/>
              <a:t>In de HA praktijk: 4,6/</a:t>
            </a:r>
            <a:r>
              <a:rPr lang="nl-NL" sz="2000" dirty="0"/>
              <a:t>Incidentie 4,2 per 1000</a:t>
            </a:r>
          </a:p>
          <a:p>
            <a:pPr marL="0" indent="0">
              <a:buNone/>
            </a:pPr>
            <a:r>
              <a:rPr lang="nl-NL" dirty="0"/>
              <a:t> 	Bij mannen X1,5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 </a:t>
            </a:r>
            <a:r>
              <a:rPr lang="nl-NL" dirty="0" err="1"/>
              <a:t>asympt</a:t>
            </a:r>
            <a:r>
              <a:rPr lang="nl-NL" dirty="0"/>
              <a:t>. Macroscopische </a:t>
            </a:r>
            <a:r>
              <a:rPr lang="nl-NL" dirty="0" err="1"/>
              <a:t>Haematurie</a:t>
            </a:r>
            <a:r>
              <a:rPr lang="nl-NL" dirty="0"/>
              <a:t> maligniteit kans: 11-18%</a:t>
            </a:r>
          </a:p>
          <a:p>
            <a:pPr marL="0" indent="0">
              <a:buNone/>
            </a:pPr>
            <a:r>
              <a:rPr lang="nl-NL" dirty="0"/>
              <a:t>Bij  microscopische </a:t>
            </a:r>
            <a:r>
              <a:rPr lang="nl-NL" dirty="0" err="1"/>
              <a:t>haematurie</a:t>
            </a:r>
            <a:r>
              <a:rPr lang="nl-NL" dirty="0"/>
              <a:t>: 3%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8363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0044C-E0D8-40AD-9978-051FCBB3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Fibrillaire</a:t>
            </a:r>
            <a:r>
              <a:rPr lang="nl-NL" dirty="0"/>
              <a:t> </a:t>
            </a:r>
            <a:r>
              <a:rPr lang="nl-NL" dirty="0" err="1"/>
              <a:t>glomerulonefritis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462EDB-69E5-4366-80B4-0D6156170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Neerslaan van afwijkende  eiwitten glomeruli</a:t>
            </a:r>
          </a:p>
          <a:p>
            <a:r>
              <a:rPr lang="nl-NL" dirty="0"/>
              <a:t>Associatie met </a:t>
            </a:r>
            <a:r>
              <a:rPr lang="nl-NL" dirty="0" err="1"/>
              <a:t>autoimmuun</a:t>
            </a:r>
            <a:r>
              <a:rPr lang="nl-NL" dirty="0"/>
              <a:t> ziekten als lupus of chronische ziekten als </a:t>
            </a:r>
            <a:r>
              <a:rPr lang="nl-NL" dirty="0" err="1"/>
              <a:t>hep</a:t>
            </a:r>
            <a:r>
              <a:rPr lang="nl-NL" dirty="0"/>
              <a:t> C</a:t>
            </a:r>
          </a:p>
          <a:p>
            <a:r>
              <a:rPr lang="nl-NL" dirty="0"/>
              <a:t>Geen goede behandeling</a:t>
            </a:r>
          </a:p>
          <a:p>
            <a:r>
              <a:rPr lang="nl-NL" dirty="0"/>
              <a:t>Leidt tot nierfalen</a:t>
            </a:r>
          </a:p>
        </p:txBody>
      </p:sp>
    </p:spTree>
    <p:extLst>
      <p:ext uri="{BB962C8B-B14F-4D97-AF65-F5344CB8AC3E}">
        <p14:creationId xmlns:p14="http://schemas.microsoft.com/office/powerpoint/2010/main" val="7942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E479A-D40D-A9EC-8CED-D74DAD008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DD. Niet </a:t>
            </a:r>
            <a:r>
              <a:rPr lang="nl-NL" dirty="0" err="1"/>
              <a:t>nefrologische</a:t>
            </a:r>
            <a:r>
              <a:rPr lang="nl-NL" dirty="0"/>
              <a:t> microscopische </a:t>
            </a:r>
            <a:r>
              <a:rPr lang="nl-NL" dirty="0" err="1"/>
              <a:t>haematurie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B70468-EF2C-63D8-C9F1-12BB30C8A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Urineweg infecties</a:t>
            </a:r>
          </a:p>
          <a:p>
            <a:r>
              <a:rPr lang="nl-NL" dirty="0" err="1"/>
              <a:t>Urolithiasis</a:t>
            </a:r>
            <a:endParaRPr lang="nl-NL" dirty="0"/>
          </a:p>
          <a:p>
            <a:r>
              <a:rPr lang="nl-NL" dirty="0"/>
              <a:t>BPH</a:t>
            </a:r>
          </a:p>
          <a:p>
            <a:r>
              <a:rPr lang="nl-NL" dirty="0"/>
              <a:t>Prostaatcarcinoom</a:t>
            </a:r>
          </a:p>
          <a:p>
            <a:r>
              <a:rPr lang="nl-NL" dirty="0"/>
              <a:t>Maligniteit urine wegen (3%)</a:t>
            </a:r>
          </a:p>
        </p:txBody>
      </p:sp>
    </p:spTree>
    <p:extLst>
      <p:ext uri="{BB962C8B-B14F-4D97-AF65-F5344CB8AC3E}">
        <p14:creationId xmlns:p14="http://schemas.microsoft.com/office/powerpoint/2010/main" val="1312475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C72E8-0902-7340-53E1-010F40BF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Beleid </a:t>
            </a:r>
            <a:r>
              <a:rPr lang="nl-NL" dirty="0" err="1"/>
              <a:t>asympt</a:t>
            </a:r>
            <a:r>
              <a:rPr lang="nl-NL" dirty="0"/>
              <a:t>. microscopische </a:t>
            </a:r>
            <a:r>
              <a:rPr lang="nl-NL" dirty="0" err="1"/>
              <a:t>haematurie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7FAC7E-9080-AC9C-6BEB-EE5A08B48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Analyse uroloog (ook bij </a:t>
            </a:r>
            <a:r>
              <a:rPr lang="nl-NL" dirty="0" err="1"/>
              <a:t>dysmorfe</a:t>
            </a:r>
            <a:r>
              <a:rPr lang="nl-NL" dirty="0"/>
              <a:t> </a:t>
            </a:r>
            <a:r>
              <a:rPr lang="nl-NL" dirty="0" err="1"/>
              <a:t>ery’s</a:t>
            </a:r>
            <a:r>
              <a:rPr lang="nl-NL" dirty="0"/>
              <a:t>)</a:t>
            </a:r>
          </a:p>
          <a:p>
            <a:r>
              <a:rPr lang="nl-NL" dirty="0"/>
              <a:t>Als &gt; 60 jaar oud</a:t>
            </a:r>
          </a:p>
          <a:p>
            <a:r>
              <a:rPr lang="nl-NL" dirty="0"/>
              <a:t>Als &lt; 60 jaar oud met risico factoren of na 6 </a:t>
            </a:r>
            <a:r>
              <a:rPr lang="nl-NL" dirty="0" err="1"/>
              <a:t>mnd</a:t>
            </a:r>
            <a:r>
              <a:rPr lang="nl-NL" dirty="0"/>
              <a:t> nog steeds aanwezig</a:t>
            </a:r>
          </a:p>
          <a:p>
            <a:pPr marL="0" indent="0">
              <a:buNone/>
            </a:pPr>
            <a:r>
              <a:rPr lang="nl-NL" sz="1300" dirty="0"/>
              <a:t>Roken</a:t>
            </a:r>
          </a:p>
          <a:p>
            <a:pPr marL="0" indent="0">
              <a:buNone/>
            </a:pPr>
            <a:r>
              <a:rPr lang="nl-NL" sz="1300" dirty="0" err="1"/>
              <a:t>Irritatieve</a:t>
            </a:r>
            <a:r>
              <a:rPr lang="nl-NL" sz="1300" dirty="0"/>
              <a:t> LUTS</a:t>
            </a:r>
          </a:p>
          <a:p>
            <a:pPr marL="0" indent="0">
              <a:buNone/>
            </a:pPr>
            <a:r>
              <a:rPr lang="nl-NL" sz="1300" dirty="0"/>
              <a:t>RT in VG</a:t>
            </a:r>
          </a:p>
          <a:p>
            <a:pPr marL="0" indent="0">
              <a:buNone/>
            </a:pPr>
            <a:r>
              <a:rPr lang="nl-NL" sz="1300" dirty="0"/>
              <a:t>Cyclofosfamide of </a:t>
            </a:r>
            <a:r>
              <a:rPr lang="nl-NL" sz="1300" dirty="0" err="1"/>
              <a:t>ifosfamide</a:t>
            </a:r>
            <a:r>
              <a:rPr lang="nl-NL" sz="1300" dirty="0"/>
              <a:t> behandeling</a:t>
            </a:r>
          </a:p>
          <a:p>
            <a:pPr marL="0" indent="0">
              <a:buNone/>
            </a:pPr>
            <a:r>
              <a:rPr lang="nl-NL" sz="1300" dirty="0"/>
              <a:t>Fam anamnese voor </a:t>
            </a:r>
            <a:r>
              <a:rPr lang="nl-NL" sz="1300" dirty="0" err="1"/>
              <a:t>urotheelcelcarcinoom</a:t>
            </a:r>
            <a:r>
              <a:rPr lang="nl-NL" sz="1300" dirty="0"/>
              <a:t> en lynch syndroom</a:t>
            </a:r>
          </a:p>
          <a:p>
            <a:pPr marL="0" indent="0">
              <a:buNone/>
            </a:pPr>
            <a:r>
              <a:rPr lang="nl-NL" sz="1300" dirty="0"/>
              <a:t>Blootstelling aan benzeen, aromatische amines (in rubber, verfstoffen)</a:t>
            </a:r>
          </a:p>
          <a:p>
            <a:pPr marL="0" indent="0">
              <a:buNone/>
            </a:pPr>
            <a:r>
              <a:rPr lang="nl-NL" sz="1300" dirty="0"/>
              <a:t>Chronische blaas </a:t>
            </a:r>
            <a:r>
              <a:rPr lang="nl-NL" sz="1300" dirty="0" err="1"/>
              <a:t>catheter</a:t>
            </a:r>
            <a:endParaRPr lang="nl-NL" sz="13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8102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8DF0F-7EB4-DF7C-8615-BB86D682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Persisterende microscopische </a:t>
            </a:r>
            <a:r>
              <a:rPr lang="nl-NL" dirty="0" err="1"/>
              <a:t>haematurie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D3F396-C73C-6E67-5038-A6A5F3232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Analyse uroloog (ook bij </a:t>
            </a:r>
            <a:r>
              <a:rPr lang="nl-NL" dirty="0" err="1"/>
              <a:t>dysmorfe</a:t>
            </a:r>
            <a:r>
              <a:rPr lang="nl-NL" dirty="0"/>
              <a:t> </a:t>
            </a:r>
            <a:r>
              <a:rPr lang="nl-NL" dirty="0" err="1"/>
              <a:t>ery’s</a:t>
            </a:r>
            <a:r>
              <a:rPr lang="nl-NL" dirty="0"/>
              <a:t>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Indien niet urologisch maar wel </a:t>
            </a:r>
            <a:r>
              <a:rPr lang="nl-NL" dirty="0" err="1"/>
              <a:t>dysmorfe</a:t>
            </a:r>
            <a:r>
              <a:rPr lang="nl-NL" dirty="0"/>
              <a:t> </a:t>
            </a:r>
            <a:r>
              <a:rPr lang="nl-NL" dirty="0" err="1"/>
              <a:t>ery’s</a:t>
            </a:r>
            <a:r>
              <a:rPr lang="nl-NL" dirty="0"/>
              <a:t>:</a:t>
            </a:r>
          </a:p>
          <a:p>
            <a:r>
              <a:rPr lang="nl-NL" dirty="0"/>
              <a:t>Analyse nefroloog of jaarlijks sediment en nierfunctie controle</a:t>
            </a:r>
          </a:p>
        </p:txBody>
      </p:sp>
    </p:spTree>
    <p:extLst>
      <p:ext uri="{BB962C8B-B14F-4D97-AF65-F5344CB8AC3E}">
        <p14:creationId xmlns:p14="http://schemas.microsoft.com/office/powerpoint/2010/main" val="3474896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9F185-FE18-A437-48FE-E61B785F5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Persisterende microscopische </a:t>
            </a:r>
            <a:r>
              <a:rPr lang="nl-NL" dirty="0" err="1"/>
              <a:t>haematurie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FDF2-670E-A32D-7B6D-4D0B19F5F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Met </a:t>
            </a:r>
            <a:r>
              <a:rPr lang="nl-NL" dirty="0" err="1"/>
              <a:t>dysmorfe</a:t>
            </a:r>
            <a:r>
              <a:rPr lang="nl-NL" dirty="0"/>
              <a:t> </a:t>
            </a:r>
            <a:r>
              <a:rPr lang="nl-NL" dirty="0" err="1"/>
              <a:t>ery’s</a:t>
            </a:r>
            <a:r>
              <a:rPr lang="nl-NL" dirty="0"/>
              <a:t> gepaard met proteïnurie en nierfunctie verlies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Analyse nefroloog</a:t>
            </a: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1851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06297"/>
            <a:ext cx="3024336" cy="4126958"/>
          </a:xfrm>
        </p:spPr>
      </p:pic>
    </p:spTree>
    <p:extLst>
      <p:ext uri="{BB962C8B-B14F-4D97-AF65-F5344CB8AC3E}">
        <p14:creationId xmlns:p14="http://schemas.microsoft.com/office/powerpoint/2010/main" val="297087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8C298-8C45-4247-B5E3-ECC33BDE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09CD70-D285-4DBA-8370-160C67E9C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Huisarts of keurings-instantie vindt microscopische </a:t>
            </a:r>
            <a:r>
              <a:rPr lang="nl-NL" dirty="0" err="1"/>
              <a:t>haematurie</a:t>
            </a:r>
            <a:r>
              <a:rPr lang="nl-NL" dirty="0"/>
              <a:t> met een dipstick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Kans fout positief: 5-61%</a:t>
            </a:r>
          </a:p>
          <a:p>
            <a:pPr marL="0" indent="0">
              <a:buNone/>
            </a:pPr>
            <a:r>
              <a:rPr lang="nl-NL" sz="1800" dirty="0"/>
              <a:t>	al positief bij 1-2 </a:t>
            </a:r>
            <a:r>
              <a:rPr lang="nl-NL" sz="1800" dirty="0" err="1"/>
              <a:t>ery’s</a:t>
            </a:r>
            <a:r>
              <a:rPr lang="nl-NL" sz="1800" dirty="0"/>
              <a:t> per gezichtsveld</a:t>
            </a:r>
          </a:p>
          <a:p>
            <a:pPr marL="0" indent="0">
              <a:buNone/>
            </a:pPr>
            <a:r>
              <a:rPr lang="nl-NL" sz="1800" dirty="0"/>
              <a:t>	vlak na zaadlozing</a:t>
            </a:r>
          </a:p>
          <a:p>
            <a:pPr marL="0" indent="0">
              <a:buNone/>
            </a:pPr>
            <a:r>
              <a:rPr lang="nl-NL" sz="1800" dirty="0"/>
              <a:t>	bij alkalische urine</a:t>
            </a:r>
          </a:p>
          <a:p>
            <a:pPr marL="0" indent="0">
              <a:buNone/>
            </a:pPr>
            <a:r>
              <a:rPr lang="nl-NL" sz="1800" dirty="0"/>
              <a:t>	bij </a:t>
            </a:r>
            <a:r>
              <a:rPr lang="nl-NL" sz="1800" dirty="0" err="1"/>
              <a:t>myo</a:t>
            </a:r>
            <a:r>
              <a:rPr lang="nl-NL" sz="1800" dirty="0"/>
              <a:t>- of </a:t>
            </a:r>
            <a:r>
              <a:rPr lang="nl-NL" sz="1800" dirty="0" err="1"/>
              <a:t>hemoglobinurie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	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/>
              <a:t>Bevestigen met sediment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125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8F80755-43F8-0DBD-7E4C-ED7E0CACE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Sluit andere oorzaken pos. Dipslide uit: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r>
              <a:rPr lang="nl-NL" sz="2400" dirty="0"/>
              <a:t>	Urineweg infectie</a:t>
            </a:r>
          </a:p>
          <a:p>
            <a:pPr marL="0" indent="0">
              <a:buNone/>
            </a:pPr>
            <a:r>
              <a:rPr lang="nl-NL" sz="2400" dirty="0"/>
              <a:t>	Menstruatie</a:t>
            </a:r>
          </a:p>
          <a:p>
            <a:pPr marL="0" indent="0">
              <a:buNone/>
            </a:pPr>
            <a:r>
              <a:rPr lang="nl-NL" sz="2400" dirty="0"/>
              <a:t>	Recente seksuele activiteit</a:t>
            </a:r>
          </a:p>
          <a:p>
            <a:pPr marL="0" indent="0">
              <a:buNone/>
            </a:pPr>
            <a:r>
              <a:rPr lang="nl-NL" sz="2400" dirty="0"/>
              <a:t>	Intensieve fysieke inspanning</a:t>
            </a:r>
          </a:p>
          <a:p>
            <a:pPr marL="0" indent="0">
              <a:buNone/>
            </a:pPr>
            <a:r>
              <a:rPr lang="nl-NL" sz="2400" dirty="0"/>
              <a:t>	Recente urologische of gynaecologische 	interventies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518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7FE2F-7614-A665-0421-1090E78A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Urologie of nefrologie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565322-1682-5EEE-D637-3D7A44D3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Voorgeschiedenis</a:t>
            </a:r>
          </a:p>
          <a:p>
            <a:endParaRPr lang="nl-NL" dirty="0"/>
          </a:p>
          <a:p>
            <a:r>
              <a:rPr lang="nl-NL" dirty="0"/>
              <a:t>Familie anamnese</a:t>
            </a:r>
          </a:p>
          <a:p>
            <a:endParaRPr lang="nl-NL" dirty="0"/>
          </a:p>
          <a:p>
            <a:r>
              <a:rPr lang="nl-NL" dirty="0"/>
              <a:t>Bij komende klachten/symptomen</a:t>
            </a:r>
          </a:p>
          <a:p>
            <a:endParaRPr lang="nl-NL" dirty="0"/>
          </a:p>
          <a:p>
            <a:r>
              <a:rPr lang="nl-NL" dirty="0"/>
              <a:t>Lichamelijk onderzoek</a:t>
            </a:r>
          </a:p>
          <a:p>
            <a:endParaRPr lang="nl-NL" dirty="0"/>
          </a:p>
          <a:p>
            <a:r>
              <a:rPr lang="nl-NL" dirty="0"/>
              <a:t>Lab onderzoek</a:t>
            </a:r>
          </a:p>
        </p:txBody>
      </p:sp>
    </p:spTree>
    <p:extLst>
      <p:ext uri="{BB962C8B-B14F-4D97-AF65-F5344CB8AC3E}">
        <p14:creationId xmlns:p14="http://schemas.microsoft.com/office/powerpoint/2010/main" val="377721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Urine onderzoek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67544" y="1111250"/>
            <a:ext cx="4038600" cy="3834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u="sng" dirty="0"/>
              <a:t>Glomerulair</a:t>
            </a:r>
          </a:p>
          <a:p>
            <a:pPr marL="0" indent="0">
              <a:buNone/>
            </a:pPr>
            <a:endParaRPr lang="nl-NL" sz="1800" dirty="0"/>
          </a:p>
          <a:p>
            <a:pPr marL="342900" indent="-342900">
              <a:buFont typeface="+mj-lt"/>
              <a:buAutoNum type="arabicPeriod"/>
            </a:pPr>
            <a:r>
              <a:rPr lang="nl-NL" sz="1800" dirty="0" err="1"/>
              <a:t>Dysmorfe</a:t>
            </a:r>
            <a:r>
              <a:rPr lang="nl-NL" sz="1800" dirty="0"/>
              <a:t> erytrocyten</a:t>
            </a:r>
          </a:p>
          <a:p>
            <a:pPr marL="342900" indent="-342900">
              <a:buFont typeface="+mj-lt"/>
              <a:buAutoNum type="arabicPeriod"/>
            </a:pPr>
            <a:endParaRPr lang="nl-NL" sz="1800" dirty="0"/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Erythrocyten cilinders</a:t>
            </a:r>
          </a:p>
          <a:p>
            <a:pPr marL="342900" indent="-342900">
              <a:buFont typeface="+mj-lt"/>
              <a:buAutoNum type="arabicPeriod"/>
            </a:pPr>
            <a:endParaRPr lang="nl-NL" sz="1800" dirty="0"/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&gt; 5% </a:t>
            </a:r>
            <a:r>
              <a:rPr lang="nl-NL" sz="1800" dirty="0" err="1"/>
              <a:t>acanthocyten</a:t>
            </a:r>
            <a:endParaRPr lang="nl-NL" sz="1800" dirty="0"/>
          </a:p>
          <a:p>
            <a:pPr marL="342900" indent="-342900">
              <a:buFont typeface="+mj-lt"/>
              <a:buAutoNum type="arabicPeriod"/>
            </a:pPr>
            <a:endParaRPr lang="nl-NL" sz="1800" dirty="0"/>
          </a:p>
          <a:p>
            <a:pPr marL="342900" indent="-342900">
              <a:buFont typeface="+mj-lt"/>
              <a:buAutoNum type="arabicPeriod"/>
            </a:pPr>
            <a:r>
              <a:rPr lang="nl-NL" sz="1800" dirty="0" err="1"/>
              <a:t>Proteinurie</a:t>
            </a:r>
            <a:r>
              <a:rPr lang="nl-NL" sz="1800" dirty="0"/>
              <a:t> (&gt;300 mg albumine per 24 u of </a:t>
            </a:r>
            <a:r>
              <a:rPr lang="nl-NL" sz="1800" dirty="0" err="1"/>
              <a:t>alb</a:t>
            </a:r>
            <a:r>
              <a:rPr lang="nl-NL" sz="1800" dirty="0"/>
              <a:t>/</a:t>
            </a:r>
            <a:r>
              <a:rPr lang="nl-NL" sz="1800" dirty="0" err="1"/>
              <a:t>creat</a:t>
            </a:r>
            <a:r>
              <a:rPr lang="nl-NL" sz="1800" dirty="0"/>
              <a:t> ratio &gt;30 mg/</a:t>
            </a:r>
            <a:r>
              <a:rPr lang="nl-NL" sz="1800" dirty="0" err="1"/>
              <a:t>mmol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u="sng" dirty="0"/>
              <a:t>Niet Glomerulair</a:t>
            </a:r>
          </a:p>
          <a:p>
            <a:pPr marL="0" indent="0">
              <a:buNone/>
            </a:pPr>
            <a:endParaRPr lang="nl-NL" sz="1800" dirty="0"/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Veel meer erytrocyten, relatief weinig </a:t>
            </a:r>
            <a:r>
              <a:rPr lang="nl-NL" sz="1800" dirty="0" err="1"/>
              <a:t>proteinurie</a:t>
            </a:r>
            <a:endParaRPr lang="nl-NL" sz="1800" dirty="0"/>
          </a:p>
          <a:p>
            <a:pPr marL="0" indent="0">
              <a:buNone/>
            </a:pPr>
            <a:r>
              <a:rPr lang="nl-NL" sz="1200" dirty="0"/>
              <a:t>	(eiwit uit het serum)</a:t>
            </a:r>
          </a:p>
          <a:p>
            <a:pPr marL="0" indent="0">
              <a:buNone/>
            </a:pPr>
            <a:r>
              <a:rPr lang="nl-NL" sz="1800" dirty="0"/>
              <a:t>2.	Monomorfe erytrocyten</a:t>
            </a:r>
          </a:p>
          <a:p>
            <a:pPr marL="342900" indent="-342900">
              <a:buFont typeface="+mj-lt"/>
              <a:buAutoNum type="arabicPeriod"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27130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Glomerulaire hematurie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5572"/>
            <a:ext cx="2477899" cy="206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52" y="965477"/>
            <a:ext cx="3456384" cy="301118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96C8A2A-FEA0-42AD-90CF-9DDC5936F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64" y="1017290"/>
            <a:ext cx="3340784" cy="264293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B5400CF-E8A7-C038-BFED-BFA3BDB7C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06" y="3775811"/>
            <a:ext cx="2657217" cy="103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3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2BB88-F07F-3E60-C707-53DB5898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B6BD96-503E-8B88-BE26-46B1997BD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aanwezigheid van </a:t>
            </a:r>
            <a:r>
              <a:rPr lang="nl-NL" dirty="0" err="1"/>
              <a:t>dysmorfe</a:t>
            </a:r>
            <a:r>
              <a:rPr lang="nl-NL" dirty="0"/>
              <a:t> </a:t>
            </a:r>
            <a:r>
              <a:rPr lang="nl-NL" dirty="0" err="1"/>
              <a:t>ery’s</a:t>
            </a:r>
            <a:r>
              <a:rPr lang="nl-NL" dirty="0"/>
              <a:t> sluit een urologische oorzaak niet uit.</a:t>
            </a:r>
          </a:p>
          <a:p>
            <a:r>
              <a:rPr lang="nl-NL" sz="1200" dirty="0"/>
              <a:t>(1/3 toch urologisch bij 40% </a:t>
            </a:r>
            <a:r>
              <a:rPr lang="nl-NL" sz="1200" dirty="0" err="1"/>
              <a:t>dysmorfe</a:t>
            </a:r>
            <a:r>
              <a:rPr lang="nl-NL" sz="1200" dirty="0"/>
              <a:t> ery’s;1/4 daarvan maligniteit </a:t>
            </a:r>
            <a:r>
              <a:rPr lang="nl-NL" sz="1200" dirty="0" err="1"/>
              <a:t>Koo</a:t>
            </a:r>
            <a:r>
              <a:rPr lang="nl-NL" sz="1200" dirty="0"/>
              <a:t> et </a:t>
            </a:r>
            <a:r>
              <a:rPr lang="nl-NL" sz="1200" dirty="0" err="1"/>
              <a:t>all</a:t>
            </a:r>
            <a:r>
              <a:rPr lang="nl-NL" sz="1200" dirty="0"/>
              <a:t>. 2016).</a:t>
            </a:r>
          </a:p>
          <a:p>
            <a:endParaRPr lang="nl-NL" sz="1200" dirty="0"/>
          </a:p>
          <a:p>
            <a:pPr marL="0" indent="0">
              <a:buNone/>
            </a:pPr>
            <a:r>
              <a:rPr lang="nl-NL" dirty="0"/>
              <a:t>Toenemend kans bij:</a:t>
            </a:r>
          </a:p>
          <a:p>
            <a:pPr marL="0" indent="0">
              <a:buNone/>
            </a:pPr>
            <a:r>
              <a:rPr lang="nl-NL" sz="1800" dirty="0"/>
              <a:t>Hypertensie</a:t>
            </a:r>
          </a:p>
          <a:p>
            <a:pPr marL="0" indent="0">
              <a:buNone/>
            </a:pPr>
            <a:r>
              <a:rPr lang="nl-NL" sz="1800" dirty="0"/>
              <a:t>Toenemend aantal </a:t>
            </a:r>
            <a:r>
              <a:rPr lang="nl-NL" sz="1800" dirty="0" err="1"/>
              <a:t>dysmorfe</a:t>
            </a:r>
            <a:r>
              <a:rPr lang="nl-NL" sz="1800" dirty="0"/>
              <a:t> </a:t>
            </a:r>
            <a:r>
              <a:rPr lang="nl-NL" sz="1800" dirty="0" err="1"/>
              <a:t>ery’s</a:t>
            </a:r>
            <a:r>
              <a:rPr lang="nl-NL" sz="1800" dirty="0"/>
              <a:t> (boven 80% bijna 100%)</a:t>
            </a:r>
          </a:p>
          <a:p>
            <a:pPr marL="0" indent="0">
              <a:buNone/>
            </a:pPr>
            <a:r>
              <a:rPr lang="nl-NL" sz="1800" dirty="0"/>
              <a:t>Proteïnurie</a:t>
            </a:r>
          </a:p>
          <a:p>
            <a:pPr marL="0" indent="0">
              <a:buNone/>
            </a:pPr>
            <a:r>
              <a:rPr lang="nl-NL" sz="1800" dirty="0"/>
              <a:t>Achteruitgang of gestoorde nierfunctie (</a:t>
            </a:r>
            <a:r>
              <a:rPr lang="nl-NL" sz="1800" dirty="0" err="1"/>
              <a:t>eGFR</a:t>
            </a:r>
            <a:r>
              <a:rPr lang="nl-NL" sz="1800" dirty="0"/>
              <a:t> &lt; 60 ml/min)</a:t>
            </a:r>
          </a:p>
          <a:p>
            <a:endParaRPr lang="nl-NL" dirty="0"/>
          </a:p>
          <a:p>
            <a:endParaRPr lang="nl-NL" sz="1200" dirty="0"/>
          </a:p>
          <a:p>
            <a:endParaRPr lang="nl-NL" sz="1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45597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1418</TotalTime>
  <Words>966</Words>
  <Application>Microsoft Office PowerPoint</Application>
  <PresentationFormat>Diavoorstelling (16:10)</PresentationFormat>
  <Paragraphs>223</Paragraphs>
  <Slides>35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0" baseType="lpstr">
      <vt:lpstr>Aptos</vt:lpstr>
      <vt:lpstr>Arial</vt:lpstr>
      <vt:lpstr>Verdana</vt:lpstr>
      <vt:lpstr>Wingdings</vt:lpstr>
      <vt:lpstr>Default Theme</vt:lpstr>
      <vt:lpstr>(Microscopische) hematurie</vt:lpstr>
      <vt:lpstr>Hematurie en oorzaak/leeftijd</vt:lpstr>
      <vt:lpstr>Prevalentie Haematurie</vt:lpstr>
      <vt:lpstr>Routing</vt:lpstr>
      <vt:lpstr>PowerPoint-presentatie</vt:lpstr>
      <vt:lpstr>Urologie of nefrologie</vt:lpstr>
      <vt:lpstr>Urine onderzoek</vt:lpstr>
      <vt:lpstr>Glomerulaire hematurie</vt:lpstr>
      <vt:lpstr>PowerPoint-presentatie</vt:lpstr>
      <vt:lpstr>DD Glomerulaire hematurie</vt:lpstr>
      <vt:lpstr>Dunne basaal membraan nefropathie</vt:lpstr>
      <vt:lpstr>Syndroom van Alport</vt:lpstr>
      <vt:lpstr>Loin pain hematuria sydrome</vt:lpstr>
      <vt:lpstr>IgA nefropathie</vt:lpstr>
      <vt:lpstr>IgA nefropathie</vt:lpstr>
      <vt:lpstr>IgA nefropathie</vt:lpstr>
      <vt:lpstr>IgA Nefropathie</vt:lpstr>
      <vt:lpstr>IgA nefropathie</vt:lpstr>
      <vt:lpstr>IgA nefropathie</vt:lpstr>
      <vt:lpstr>Nierbiopt</vt:lpstr>
      <vt:lpstr>IgA nefropathie</vt:lpstr>
      <vt:lpstr>Behandeling IgA nefropathie</vt:lpstr>
      <vt:lpstr>DD Glomerulaire hematurie</vt:lpstr>
      <vt:lpstr> Granulomatosis met polyangiitis (GPA)</vt:lpstr>
      <vt:lpstr>Granulomatosis met polyangiitis (GPA)</vt:lpstr>
      <vt:lpstr>Syndroom van Goodpasture </vt:lpstr>
      <vt:lpstr>SLE</vt:lpstr>
      <vt:lpstr>Post infectieuze glomerulonefritis</vt:lpstr>
      <vt:lpstr>Membranoproliferatieve glomerulonefritis</vt:lpstr>
      <vt:lpstr>Fibrillaire glomerulonefritis</vt:lpstr>
      <vt:lpstr>DD. Niet nefrologische microscopische haematurie</vt:lpstr>
      <vt:lpstr>Beleid asympt. microscopische haematurie</vt:lpstr>
      <vt:lpstr>Persisterende microscopische haematurie</vt:lpstr>
      <vt:lpstr>Persisterende microscopische haematurie</vt:lpstr>
      <vt:lpstr>Vragen?</vt:lpstr>
    </vt:vector>
  </TitlesOfParts>
  <Company>MCA Gemini 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Microscopische hematurie</dc:title>
  <dc:creator>Frerichs, Fenneke</dc:creator>
  <cp:lastModifiedBy>Tom</cp:lastModifiedBy>
  <cp:revision>153</cp:revision>
  <dcterms:created xsi:type="dcterms:W3CDTF">2019-01-21T15:16:13Z</dcterms:created>
  <dcterms:modified xsi:type="dcterms:W3CDTF">2024-10-15T19:22:22Z</dcterms:modified>
</cp:coreProperties>
</file>